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8" d="100"/>
          <a:sy n="78" d="100"/>
        </p:scale>
        <p:origin x="-3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E08BF-FE59-463F-9DEA-B45A97C9760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2C1B2E6-BBCD-49E0-872B-BC7245E57EBE}">
      <dgm:prSet custT="1"/>
      <dgm:spPr/>
      <dgm:t>
        <a:bodyPr/>
        <a:lstStyle/>
        <a:p>
          <a:r>
            <a:rPr lang="pl-PL" sz="2000" b="1" dirty="0">
              <a:solidFill>
                <a:srgbClr val="FF0000"/>
              </a:solidFill>
            </a:rPr>
            <a:t>K</a:t>
          </a:r>
          <a:r>
            <a:rPr lang="pl-PL" sz="2000" b="1" dirty="0">
              <a:solidFill>
                <a:srgbClr val="7030A0"/>
              </a:solidFill>
            </a:rPr>
            <a:t>R</a:t>
          </a:r>
          <a:r>
            <a:rPr lang="pl-PL" sz="2000" b="1" dirty="0">
              <a:solidFill>
                <a:srgbClr val="00B0F0"/>
              </a:solidFill>
            </a:rPr>
            <a:t>E</a:t>
          </a:r>
          <a:r>
            <a:rPr lang="pl-PL" sz="2000" b="1" dirty="0">
              <a:solidFill>
                <a:srgbClr val="FF3399"/>
              </a:solidFill>
            </a:rPr>
            <a:t>D</a:t>
          </a:r>
          <a:r>
            <a:rPr lang="pl-PL" sz="2000" b="1" dirty="0">
              <a:solidFill>
                <a:schemeClr val="accent5">
                  <a:lumMod val="50000"/>
                </a:schemeClr>
              </a:solidFill>
            </a:rPr>
            <a:t>K</a:t>
          </a:r>
          <a:r>
            <a:rPr lang="pl-PL" sz="2000" b="1" dirty="0">
              <a:solidFill>
                <a:srgbClr val="FFFF00"/>
              </a:solidFill>
            </a:rPr>
            <a:t>A</a:t>
          </a:r>
          <a:r>
            <a:rPr lang="pl-PL" sz="1300" dirty="0"/>
            <a:t> – przyrząd do pisania </a:t>
          </a:r>
          <a:br>
            <a:rPr lang="pl-PL" sz="1300" dirty="0"/>
          </a:br>
          <a:r>
            <a:rPr lang="pl-PL" sz="1300" dirty="0"/>
            <a:t>i rysowania, wykonany </a:t>
          </a:r>
          <a:br>
            <a:rPr lang="pl-PL" sz="1300" dirty="0"/>
          </a:br>
          <a:r>
            <a:rPr lang="pl-PL" sz="1300" dirty="0"/>
            <a:t>z kolorowego pastelu, węgla drzewnego, kredy lub innego materiału.</a:t>
          </a:r>
          <a:endParaRPr lang="en-US" sz="1300" dirty="0"/>
        </a:p>
      </dgm:t>
    </dgm:pt>
    <dgm:pt modelId="{96E41582-0520-46B4-9379-2168AE3F75B7}" type="parTrans" cxnId="{2975D3E3-32FE-46F7-B992-8A9DB8B1242E}">
      <dgm:prSet/>
      <dgm:spPr/>
      <dgm:t>
        <a:bodyPr/>
        <a:lstStyle/>
        <a:p>
          <a:endParaRPr lang="en-US"/>
        </a:p>
      </dgm:t>
    </dgm:pt>
    <dgm:pt modelId="{08A00C4B-C052-4E3E-AA74-24DAD1E9A8B0}" type="sibTrans" cxnId="{2975D3E3-32FE-46F7-B992-8A9DB8B1242E}">
      <dgm:prSet/>
      <dgm:spPr/>
      <dgm:t>
        <a:bodyPr/>
        <a:lstStyle/>
        <a:p>
          <a:endParaRPr lang="en-US"/>
        </a:p>
      </dgm:t>
    </dgm:pt>
    <dgm:pt modelId="{8F791722-E3D5-487C-9A09-1EAA62A65C18}">
      <dgm:prSet/>
      <dgm:spPr/>
      <dgm:t>
        <a:bodyPr/>
        <a:lstStyle/>
        <a:p>
          <a:r>
            <a:rPr lang="pl-PL" dirty="0"/>
            <a:t>Według Słownika języka polskiego słowo „kredka” oznacza: „kolorowy grafit w drewnianej lub plastikowej oprawce, służący do rysowania </a:t>
          </a:r>
          <a:br>
            <a:rPr lang="pl-PL" dirty="0"/>
          </a:br>
          <a:r>
            <a:rPr lang="pl-PL" dirty="0"/>
            <a:t>i pisania” lub też „kolorową laseczkę z masy przypominającej wosk, służącą do rysowania i pisania”. </a:t>
          </a:r>
          <a:endParaRPr lang="en-US" dirty="0"/>
        </a:p>
      </dgm:t>
    </dgm:pt>
    <dgm:pt modelId="{AE08E52B-2B67-4A34-9FA9-E5791B535A30}" type="parTrans" cxnId="{34149023-3EF4-4B5C-85B2-3315BF1D0E0E}">
      <dgm:prSet/>
      <dgm:spPr/>
      <dgm:t>
        <a:bodyPr/>
        <a:lstStyle/>
        <a:p>
          <a:endParaRPr lang="en-US"/>
        </a:p>
      </dgm:t>
    </dgm:pt>
    <dgm:pt modelId="{82860F2D-619C-485F-8BF4-071117268973}" type="sibTrans" cxnId="{34149023-3EF4-4B5C-85B2-3315BF1D0E0E}">
      <dgm:prSet/>
      <dgm:spPr/>
      <dgm:t>
        <a:bodyPr/>
        <a:lstStyle/>
        <a:p>
          <a:endParaRPr lang="en-US"/>
        </a:p>
      </dgm:t>
    </dgm:pt>
    <dgm:pt modelId="{4E1C722E-CCBD-4EAE-BFEB-D4917A48EA3D}">
      <dgm:prSet/>
      <dgm:spPr/>
      <dgm:t>
        <a:bodyPr/>
        <a:lstStyle/>
        <a:p>
          <a:r>
            <a:rPr lang="pl-PL"/>
            <a:t>Kredki można podzielić na ołówkowe (w których kolorowany węgiel znajduje się wewnątrz drewnianej oprawki), akwarelowe, artystyczne, pastelowe i świecowe. </a:t>
          </a:r>
          <a:endParaRPr lang="en-US"/>
        </a:p>
      </dgm:t>
    </dgm:pt>
    <dgm:pt modelId="{EFD69E08-ECD1-4847-9335-368AAD9037E8}" type="parTrans" cxnId="{E4A4B03F-F55A-48AA-ADDF-02CD1895F8F5}">
      <dgm:prSet/>
      <dgm:spPr/>
      <dgm:t>
        <a:bodyPr/>
        <a:lstStyle/>
        <a:p>
          <a:endParaRPr lang="en-US"/>
        </a:p>
      </dgm:t>
    </dgm:pt>
    <dgm:pt modelId="{E3FF75B6-AFD2-4190-972E-8C8C08B3F7D2}" type="sibTrans" cxnId="{E4A4B03F-F55A-48AA-ADDF-02CD1895F8F5}">
      <dgm:prSet/>
      <dgm:spPr/>
      <dgm:t>
        <a:bodyPr/>
        <a:lstStyle/>
        <a:p>
          <a:endParaRPr lang="en-US"/>
        </a:p>
      </dgm:t>
    </dgm:pt>
    <dgm:pt modelId="{B110FD3A-92D7-4098-B6A8-FC8EFD70BE61}">
      <dgm:prSet/>
      <dgm:spPr/>
      <dgm:t>
        <a:bodyPr/>
        <a:lstStyle/>
        <a:p>
          <a:r>
            <a:rPr lang="pl-PL" dirty="0"/>
            <a:t>Kredki są często używane do rysowania i kolorowania przez dzieci i architektów. Są proste w użyciu, nietoksyczne i dostępne w szerokiej gamie barw. </a:t>
          </a:r>
          <a:endParaRPr lang="en-US" dirty="0"/>
        </a:p>
      </dgm:t>
    </dgm:pt>
    <dgm:pt modelId="{A49A50E4-1ADB-41B1-8EF6-DF4B3D766F1C}" type="parTrans" cxnId="{ADA654E2-5AC7-48C3-947F-06CA7CEF65DB}">
      <dgm:prSet/>
      <dgm:spPr/>
      <dgm:t>
        <a:bodyPr/>
        <a:lstStyle/>
        <a:p>
          <a:endParaRPr lang="en-US"/>
        </a:p>
      </dgm:t>
    </dgm:pt>
    <dgm:pt modelId="{2DA76796-79B1-45D5-8D4F-D016CCAF3C9E}" type="sibTrans" cxnId="{ADA654E2-5AC7-48C3-947F-06CA7CEF65DB}">
      <dgm:prSet/>
      <dgm:spPr/>
      <dgm:t>
        <a:bodyPr/>
        <a:lstStyle/>
        <a:p>
          <a:endParaRPr lang="en-US"/>
        </a:p>
      </dgm:t>
    </dgm:pt>
    <dgm:pt modelId="{5B6517B4-6714-448F-BDD8-B1AABC0A2B8D}" type="pres">
      <dgm:prSet presAssocID="{908E08BF-FE59-463F-9DEA-B45A97C97605}" presName="diagram" presStyleCnt="0">
        <dgm:presLayoutVars>
          <dgm:dir/>
          <dgm:resizeHandles val="exact"/>
        </dgm:presLayoutVars>
      </dgm:prSet>
      <dgm:spPr/>
      <dgm:t>
        <a:bodyPr/>
        <a:lstStyle/>
        <a:p>
          <a:endParaRPr lang="pl-PL"/>
        </a:p>
      </dgm:t>
    </dgm:pt>
    <dgm:pt modelId="{5BC5CEB6-B977-48A1-A053-92560AEA5D8E}" type="pres">
      <dgm:prSet presAssocID="{D2C1B2E6-BBCD-49E0-872B-BC7245E57EBE}" presName="node" presStyleLbl="node1" presStyleIdx="0" presStyleCnt="4">
        <dgm:presLayoutVars>
          <dgm:bulletEnabled val="1"/>
        </dgm:presLayoutVars>
      </dgm:prSet>
      <dgm:spPr/>
      <dgm:t>
        <a:bodyPr/>
        <a:lstStyle/>
        <a:p>
          <a:endParaRPr lang="pl-PL"/>
        </a:p>
      </dgm:t>
    </dgm:pt>
    <dgm:pt modelId="{B4D185B9-B8D7-4D1E-A725-E1C4CC8A6543}" type="pres">
      <dgm:prSet presAssocID="{08A00C4B-C052-4E3E-AA74-24DAD1E9A8B0}" presName="sibTrans" presStyleCnt="0"/>
      <dgm:spPr/>
    </dgm:pt>
    <dgm:pt modelId="{062C3870-89F2-4B65-9FEE-3925051A5408}" type="pres">
      <dgm:prSet presAssocID="{8F791722-E3D5-487C-9A09-1EAA62A65C18}" presName="node" presStyleLbl="node1" presStyleIdx="1" presStyleCnt="4">
        <dgm:presLayoutVars>
          <dgm:bulletEnabled val="1"/>
        </dgm:presLayoutVars>
      </dgm:prSet>
      <dgm:spPr/>
      <dgm:t>
        <a:bodyPr/>
        <a:lstStyle/>
        <a:p>
          <a:endParaRPr lang="pl-PL"/>
        </a:p>
      </dgm:t>
    </dgm:pt>
    <dgm:pt modelId="{C9664C6C-0DDB-4ACE-83CF-53A4391F3A39}" type="pres">
      <dgm:prSet presAssocID="{82860F2D-619C-485F-8BF4-071117268973}" presName="sibTrans" presStyleCnt="0"/>
      <dgm:spPr/>
    </dgm:pt>
    <dgm:pt modelId="{AA98ADBA-AFA8-49EA-B27B-653EBE6CDDEC}" type="pres">
      <dgm:prSet presAssocID="{4E1C722E-CCBD-4EAE-BFEB-D4917A48EA3D}" presName="node" presStyleLbl="node1" presStyleIdx="2" presStyleCnt="4">
        <dgm:presLayoutVars>
          <dgm:bulletEnabled val="1"/>
        </dgm:presLayoutVars>
      </dgm:prSet>
      <dgm:spPr/>
      <dgm:t>
        <a:bodyPr/>
        <a:lstStyle/>
        <a:p>
          <a:endParaRPr lang="pl-PL"/>
        </a:p>
      </dgm:t>
    </dgm:pt>
    <dgm:pt modelId="{E708D752-02CA-4613-8AAF-A410DA204C7E}" type="pres">
      <dgm:prSet presAssocID="{E3FF75B6-AFD2-4190-972E-8C8C08B3F7D2}" presName="sibTrans" presStyleCnt="0"/>
      <dgm:spPr/>
    </dgm:pt>
    <dgm:pt modelId="{0542463D-0324-4223-97D2-1B2AD3E72679}" type="pres">
      <dgm:prSet presAssocID="{B110FD3A-92D7-4098-B6A8-FC8EFD70BE61}" presName="node" presStyleLbl="node1" presStyleIdx="3" presStyleCnt="4">
        <dgm:presLayoutVars>
          <dgm:bulletEnabled val="1"/>
        </dgm:presLayoutVars>
      </dgm:prSet>
      <dgm:spPr/>
      <dgm:t>
        <a:bodyPr/>
        <a:lstStyle/>
        <a:p>
          <a:endParaRPr lang="pl-PL"/>
        </a:p>
      </dgm:t>
    </dgm:pt>
  </dgm:ptLst>
  <dgm:cxnLst>
    <dgm:cxn modelId="{24CA14FC-4978-418B-B67B-09F27B374AD5}" type="presOf" srcId="{4E1C722E-CCBD-4EAE-BFEB-D4917A48EA3D}" destId="{AA98ADBA-AFA8-49EA-B27B-653EBE6CDDEC}" srcOrd="0" destOrd="0" presId="urn:microsoft.com/office/officeart/2005/8/layout/default"/>
    <dgm:cxn modelId="{1BC2074B-E9CD-4C0A-848E-84A1FBA0C492}" type="presOf" srcId="{D2C1B2E6-BBCD-49E0-872B-BC7245E57EBE}" destId="{5BC5CEB6-B977-48A1-A053-92560AEA5D8E}" srcOrd="0" destOrd="0" presId="urn:microsoft.com/office/officeart/2005/8/layout/default"/>
    <dgm:cxn modelId="{C4C18823-7ED8-451D-9954-C2FDC663265A}" type="presOf" srcId="{8F791722-E3D5-487C-9A09-1EAA62A65C18}" destId="{062C3870-89F2-4B65-9FEE-3925051A5408}" srcOrd="0" destOrd="0" presId="urn:microsoft.com/office/officeart/2005/8/layout/default"/>
    <dgm:cxn modelId="{E4A4B03F-F55A-48AA-ADDF-02CD1895F8F5}" srcId="{908E08BF-FE59-463F-9DEA-B45A97C97605}" destId="{4E1C722E-CCBD-4EAE-BFEB-D4917A48EA3D}" srcOrd="2" destOrd="0" parTransId="{EFD69E08-ECD1-4847-9335-368AAD9037E8}" sibTransId="{E3FF75B6-AFD2-4190-972E-8C8C08B3F7D2}"/>
    <dgm:cxn modelId="{34149023-3EF4-4B5C-85B2-3315BF1D0E0E}" srcId="{908E08BF-FE59-463F-9DEA-B45A97C97605}" destId="{8F791722-E3D5-487C-9A09-1EAA62A65C18}" srcOrd="1" destOrd="0" parTransId="{AE08E52B-2B67-4A34-9FA9-E5791B535A30}" sibTransId="{82860F2D-619C-485F-8BF4-071117268973}"/>
    <dgm:cxn modelId="{3D85547C-D929-4514-B02C-FFC5B3B89821}" type="presOf" srcId="{B110FD3A-92D7-4098-B6A8-FC8EFD70BE61}" destId="{0542463D-0324-4223-97D2-1B2AD3E72679}" srcOrd="0" destOrd="0" presId="urn:microsoft.com/office/officeart/2005/8/layout/default"/>
    <dgm:cxn modelId="{2975D3E3-32FE-46F7-B992-8A9DB8B1242E}" srcId="{908E08BF-FE59-463F-9DEA-B45A97C97605}" destId="{D2C1B2E6-BBCD-49E0-872B-BC7245E57EBE}" srcOrd="0" destOrd="0" parTransId="{96E41582-0520-46B4-9379-2168AE3F75B7}" sibTransId="{08A00C4B-C052-4E3E-AA74-24DAD1E9A8B0}"/>
    <dgm:cxn modelId="{ADA654E2-5AC7-48C3-947F-06CA7CEF65DB}" srcId="{908E08BF-FE59-463F-9DEA-B45A97C97605}" destId="{B110FD3A-92D7-4098-B6A8-FC8EFD70BE61}" srcOrd="3" destOrd="0" parTransId="{A49A50E4-1ADB-41B1-8EF6-DF4B3D766F1C}" sibTransId="{2DA76796-79B1-45D5-8D4F-D016CCAF3C9E}"/>
    <dgm:cxn modelId="{E1DDA322-0984-4FEE-B441-43E8A9C5F395}" type="presOf" srcId="{908E08BF-FE59-463F-9DEA-B45A97C97605}" destId="{5B6517B4-6714-448F-BDD8-B1AABC0A2B8D}" srcOrd="0" destOrd="0" presId="urn:microsoft.com/office/officeart/2005/8/layout/default"/>
    <dgm:cxn modelId="{B8E45B03-B2B8-4F1D-8A54-D9AD4152330A}" type="presParOf" srcId="{5B6517B4-6714-448F-BDD8-B1AABC0A2B8D}" destId="{5BC5CEB6-B977-48A1-A053-92560AEA5D8E}" srcOrd="0" destOrd="0" presId="urn:microsoft.com/office/officeart/2005/8/layout/default"/>
    <dgm:cxn modelId="{F9540A6B-D96E-4A85-B27E-5600FE4A6771}" type="presParOf" srcId="{5B6517B4-6714-448F-BDD8-B1AABC0A2B8D}" destId="{B4D185B9-B8D7-4D1E-A725-E1C4CC8A6543}" srcOrd="1" destOrd="0" presId="urn:microsoft.com/office/officeart/2005/8/layout/default"/>
    <dgm:cxn modelId="{1B7AD061-225E-4A6E-9936-7FBDD91737A2}" type="presParOf" srcId="{5B6517B4-6714-448F-BDD8-B1AABC0A2B8D}" destId="{062C3870-89F2-4B65-9FEE-3925051A5408}" srcOrd="2" destOrd="0" presId="urn:microsoft.com/office/officeart/2005/8/layout/default"/>
    <dgm:cxn modelId="{3A152880-23F7-4042-BFDB-C7E1A3EBCF08}" type="presParOf" srcId="{5B6517B4-6714-448F-BDD8-B1AABC0A2B8D}" destId="{C9664C6C-0DDB-4ACE-83CF-53A4391F3A39}" srcOrd="3" destOrd="0" presId="urn:microsoft.com/office/officeart/2005/8/layout/default"/>
    <dgm:cxn modelId="{FEA39458-B8F3-4899-A9E3-C03FF0FF90BF}" type="presParOf" srcId="{5B6517B4-6714-448F-BDD8-B1AABC0A2B8D}" destId="{AA98ADBA-AFA8-49EA-B27B-653EBE6CDDEC}" srcOrd="4" destOrd="0" presId="urn:microsoft.com/office/officeart/2005/8/layout/default"/>
    <dgm:cxn modelId="{65C2385C-5784-4913-B369-BE1B51D70196}" type="presParOf" srcId="{5B6517B4-6714-448F-BDD8-B1AABC0A2B8D}" destId="{E708D752-02CA-4613-8AAF-A410DA204C7E}" srcOrd="5" destOrd="0" presId="urn:microsoft.com/office/officeart/2005/8/layout/default"/>
    <dgm:cxn modelId="{065A5738-55AD-4F3D-94E9-FDF9E3255554}" type="presParOf" srcId="{5B6517B4-6714-448F-BDD8-B1AABC0A2B8D}" destId="{0542463D-0324-4223-97D2-1B2AD3E7267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5CEB6-B977-48A1-A053-92560AEA5D8E}">
      <dsp:nvSpPr>
        <dsp:cNvPr id="0" name=""/>
        <dsp:cNvSpPr/>
      </dsp:nvSpPr>
      <dsp:spPr>
        <a:xfrm>
          <a:off x="777" y="485117"/>
          <a:ext cx="3031915" cy="18191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rgbClr val="FF0000"/>
              </a:solidFill>
            </a:rPr>
            <a:t>K</a:t>
          </a:r>
          <a:r>
            <a:rPr lang="pl-PL" sz="2000" b="1" kern="1200" dirty="0">
              <a:solidFill>
                <a:srgbClr val="7030A0"/>
              </a:solidFill>
            </a:rPr>
            <a:t>R</a:t>
          </a:r>
          <a:r>
            <a:rPr lang="pl-PL" sz="2000" b="1" kern="1200" dirty="0">
              <a:solidFill>
                <a:srgbClr val="00B0F0"/>
              </a:solidFill>
            </a:rPr>
            <a:t>E</a:t>
          </a:r>
          <a:r>
            <a:rPr lang="pl-PL" sz="2000" b="1" kern="1200" dirty="0">
              <a:solidFill>
                <a:srgbClr val="FF3399"/>
              </a:solidFill>
            </a:rPr>
            <a:t>D</a:t>
          </a:r>
          <a:r>
            <a:rPr lang="pl-PL" sz="2000" b="1" kern="1200" dirty="0">
              <a:solidFill>
                <a:schemeClr val="accent5">
                  <a:lumMod val="50000"/>
                </a:schemeClr>
              </a:solidFill>
            </a:rPr>
            <a:t>K</a:t>
          </a:r>
          <a:r>
            <a:rPr lang="pl-PL" sz="2000" b="1" kern="1200" dirty="0">
              <a:solidFill>
                <a:srgbClr val="FFFF00"/>
              </a:solidFill>
            </a:rPr>
            <a:t>A</a:t>
          </a:r>
          <a:r>
            <a:rPr lang="pl-PL" sz="1300" kern="1200" dirty="0"/>
            <a:t> – przyrząd do pisania </a:t>
          </a:r>
          <a:br>
            <a:rPr lang="pl-PL" sz="1300" kern="1200" dirty="0"/>
          </a:br>
          <a:r>
            <a:rPr lang="pl-PL" sz="1300" kern="1200" dirty="0"/>
            <a:t>i rysowania, wykonany </a:t>
          </a:r>
          <a:br>
            <a:rPr lang="pl-PL" sz="1300" kern="1200" dirty="0"/>
          </a:br>
          <a:r>
            <a:rPr lang="pl-PL" sz="1300" kern="1200" dirty="0"/>
            <a:t>z kolorowego pastelu, węgla drzewnego, kredy lub innego materiału.</a:t>
          </a:r>
          <a:endParaRPr lang="en-US" sz="1300" kern="1200" dirty="0"/>
        </a:p>
      </dsp:txBody>
      <dsp:txXfrm>
        <a:off x="777" y="485117"/>
        <a:ext cx="3031915" cy="1819149"/>
      </dsp:txXfrm>
    </dsp:sp>
    <dsp:sp modelId="{062C3870-89F2-4B65-9FEE-3925051A5408}">
      <dsp:nvSpPr>
        <dsp:cNvPr id="0" name=""/>
        <dsp:cNvSpPr/>
      </dsp:nvSpPr>
      <dsp:spPr>
        <a:xfrm>
          <a:off x="3335884" y="485117"/>
          <a:ext cx="3031915" cy="1819149"/>
        </a:xfrm>
        <a:prstGeom prst="rect">
          <a:avLst/>
        </a:prstGeom>
        <a:solidFill>
          <a:schemeClr val="accent5">
            <a:hueOff val="-612379"/>
            <a:satOff val="90"/>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Według Słownika języka polskiego słowo „kredka” oznacza: „kolorowy grafit w drewnianej lub plastikowej oprawce, służący do rysowania </a:t>
          </a:r>
          <a:br>
            <a:rPr lang="pl-PL" sz="1300" kern="1200" dirty="0"/>
          </a:br>
          <a:r>
            <a:rPr lang="pl-PL" sz="1300" kern="1200" dirty="0"/>
            <a:t>i pisania” lub też „kolorową laseczkę z masy przypominającej wosk, służącą do rysowania i pisania”. </a:t>
          </a:r>
          <a:endParaRPr lang="en-US" sz="1300" kern="1200" dirty="0"/>
        </a:p>
      </dsp:txBody>
      <dsp:txXfrm>
        <a:off x="3335884" y="485117"/>
        <a:ext cx="3031915" cy="1819149"/>
      </dsp:txXfrm>
    </dsp:sp>
    <dsp:sp modelId="{AA98ADBA-AFA8-49EA-B27B-653EBE6CDDEC}">
      <dsp:nvSpPr>
        <dsp:cNvPr id="0" name=""/>
        <dsp:cNvSpPr/>
      </dsp:nvSpPr>
      <dsp:spPr>
        <a:xfrm>
          <a:off x="777" y="2607458"/>
          <a:ext cx="3031915" cy="1819149"/>
        </a:xfrm>
        <a:prstGeom prst="rect">
          <a:avLst/>
        </a:prstGeom>
        <a:solidFill>
          <a:schemeClr val="accent5">
            <a:hueOff val="-1224758"/>
            <a:satOff val="18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a:t>Kredki można podzielić na ołówkowe (w których kolorowany węgiel znajduje się wewnątrz drewnianej oprawki), akwarelowe, artystyczne, pastelowe i świecowe. </a:t>
          </a:r>
          <a:endParaRPr lang="en-US" sz="1300" kern="1200"/>
        </a:p>
      </dsp:txBody>
      <dsp:txXfrm>
        <a:off x="777" y="2607458"/>
        <a:ext cx="3031915" cy="1819149"/>
      </dsp:txXfrm>
    </dsp:sp>
    <dsp:sp modelId="{0542463D-0324-4223-97D2-1B2AD3E72679}">
      <dsp:nvSpPr>
        <dsp:cNvPr id="0" name=""/>
        <dsp:cNvSpPr/>
      </dsp:nvSpPr>
      <dsp:spPr>
        <a:xfrm>
          <a:off x="3335884" y="2607458"/>
          <a:ext cx="3031915" cy="1819149"/>
        </a:xfrm>
        <a:prstGeom prst="rect">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Kredki są często używane do rysowania i kolorowania przez dzieci i architektów. Są proste w użyciu, nietoksyczne i dostępne w szerokiej gamie barw. </a:t>
          </a:r>
          <a:endParaRPr lang="en-US" sz="1300" kern="1200" dirty="0"/>
        </a:p>
      </dsp:txBody>
      <dsp:txXfrm>
        <a:off x="3335884" y="2607458"/>
        <a:ext cx="3031915" cy="18191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2/1/2024</a:t>
            </a:fld>
            <a:endParaRPr lang="en-US" dirty="0"/>
          </a:p>
        </p:txBody>
      </p:sp>
      <p:sp>
        <p:nvSpPr>
          <p:cNvPr id="5" name="Footer Placeholder 4">
            <a:extLst>
              <a:ext uri="{FF2B5EF4-FFF2-40B4-BE49-F238E27FC236}">
                <a16:creationId xmlns=""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29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5" name="Footer Placeholder 4">
            <a:extLst>
              <a:ext uri="{FF2B5EF4-FFF2-40B4-BE49-F238E27FC236}">
                <a16:creationId xmlns=""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48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5" name="Footer Placeholder 4">
            <a:extLst>
              <a:ext uri="{FF2B5EF4-FFF2-40B4-BE49-F238E27FC236}">
                <a16:creationId xmlns=""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57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2/1/2024</a:t>
            </a:fld>
            <a:endParaRPr lang="en-US" dirty="0"/>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06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5" name="Footer Placeholder 4">
            <a:extLst>
              <a:ext uri="{FF2B5EF4-FFF2-40B4-BE49-F238E27FC236}">
                <a16:creationId xmlns=""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6" name="Footer Placeholder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78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8" name="Footer Placeholder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98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5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3" name="Footer Placeholder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58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6" name="Footer Placeholder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71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2/1/2024</a:t>
            </a:fld>
            <a:endParaRPr lang="en-US"/>
          </a:p>
        </p:txBody>
      </p:sp>
      <p:sp>
        <p:nvSpPr>
          <p:cNvPr id="6" name="Footer Placeholder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31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2/1/2024</a:t>
            </a:fld>
            <a:endParaRPr lang="en-US" dirty="0"/>
          </a:p>
        </p:txBody>
      </p:sp>
      <p:sp>
        <p:nvSpPr>
          <p:cNvPr id="5" name="Footer Placeholder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95243314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A1D7EC86-7CB9-431D-8AC3-8AAF0440B1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7" name="Rectangle 136">
            <a:extLst>
              <a:ext uri="{FF2B5EF4-FFF2-40B4-BE49-F238E27FC236}">
                <a16:creationId xmlns="" xmlns:a16="http://schemas.microsoft.com/office/drawing/2014/main" id="{D4B9777F-B610-419B-9193-80306388F3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Arc">
            <a:extLst>
              <a:ext uri="{FF2B5EF4-FFF2-40B4-BE49-F238E27FC236}">
                <a16:creationId xmlns="" xmlns:a16="http://schemas.microsoft.com/office/drawing/2014/main" id="{311F016A-A753-449B-9EA6-322199B71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0F1228E8-894C-4AC5-BCCC-39B424E7043F}"/>
              </a:ext>
            </a:extLst>
          </p:cNvPr>
          <p:cNvSpPr>
            <a:spLocks noGrp="1"/>
          </p:cNvSpPr>
          <p:nvPr>
            <p:ph type="ctrTitle"/>
          </p:nvPr>
        </p:nvSpPr>
        <p:spPr>
          <a:xfrm>
            <a:off x="860742" y="1124988"/>
            <a:ext cx="4425962" cy="2387600"/>
          </a:xfrm>
        </p:spPr>
        <p:txBody>
          <a:bodyPr>
            <a:normAutofit/>
          </a:bodyPr>
          <a:lstStyle/>
          <a:p>
            <a:pPr algn="l"/>
            <a:r>
              <a:rPr lang="pl-PL"/>
              <a:t>DZIEŃ KREDKI</a:t>
            </a:r>
          </a:p>
        </p:txBody>
      </p:sp>
      <p:sp>
        <p:nvSpPr>
          <p:cNvPr id="3" name="Podtytuł 2">
            <a:extLst>
              <a:ext uri="{FF2B5EF4-FFF2-40B4-BE49-F238E27FC236}">
                <a16:creationId xmlns="" xmlns:a16="http://schemas.microsoft.com/office/drawing/2014/main" id="{4FAB510F-8948-430F-BD1B-D73DC382701B}"/>
              </a:ext>
            </a:extLst>
          </p:cNvPr>
          <p:cNvSpPr>
            <a:spLocks noGrp="1"/>
          </p:cNvSpPr>
          <p:nvPr>
            <p:ph type="subTitle" idx="1"/>
          </p:nvPr>
        </p:nvSpPr>
        <p:spPr>
          <a:xfrm>
            <a:off x="860742" y="3753256"/>
            <a:ext cx="4425962" cy="1655762"/>
          </a:xfrm>
        </p:spPr>
        <p:txBody>
          <a:bodyPr>
            <a:normAutofit/>
          </a:bodyPr>
          <a:lstStyle/>
          <a:p>
            <a:pPr algn="l"/>
            <a:r>
              <a:rPr lang="pl-PL" sz="2000" dirty="0"/>
              <a:t>OPRACOWAŁY:</a:t>
            </a:r>
          </a:p>
          <a:p>
            <a:pPr algn="l"/>
            <a:r>
              <a:rPr lang="pl-PL" sz="2000" dirty="0"/>
              <a:t>MGR BARBARA LASKOWSKA</a:t>
            </a:r>
          </a:p>
          <a:p>
            <a:pPr algn="l"/>
            <a:r>
              <a:rPr lang="pl-PL" sz="2000" dirty="0"/>
              <a:t>MGR NATALIA </a:t>
            </a:r>
            <a:r>
              <a:rPr lang="pl-PL" sz="2000" dirty="0" smtClean="0"/>
              <a:t>KUPCZYŃSK</a:t>
            </a:r>
            <a:r>
              <a:rPr lang="pl-PL" sz="2000" dirty="0" smtClean="0"/>
              <a:t>A</a:t>
            </a:r>
            <a:endParaRPr lang="pl-PL" sz="2000" dirty="0"/>
          </a:p>
        </p:txBody>
      </p:sp>
      <p:pic>
        <p:nvPicPr>
          <p:cNvPr id="1026" name="Picture 2" descr="Rozne 2880x1800 021 Kredki - Tapety na pulpit">
            <a:extLst>
              <a:ext uri="{FF2B5EF4-FFF2-40B4-BE49-F238E27FC236}">
                <a16:creationId xmlns="" xmlns:a16="http://schemas.microsoft.com/office/drawing/2014/main" id="{77C399D4-A00C-45C5-99B5-45C7E1AC43A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72" r="20572"/>
          <a:stretch/>
        </p:blipFill>
        <p:spPr bwMode="auto">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noFill/>
          <a:extLst>
            <a:ext uri="{909E8E84-426E-40DD-AFC4-6F175D3DCCD1}">
              <a14:hiddenFill xmlns:a14="http://schemas.microsoft.com/office/drawing/2010/main">
                <a:solidFill>
                  <a:srgbClr val="FFFFFF"/>
                </a:solidFill>
              </a14:hiddenFill>
            </a:ext>
          </a:extLst>
        </p:spPr>
      </p:pic>
      <p:sp>
        <p:nvSpPr>
          <p:cNvPr id="141" name="!!Rectangle">
            <a:extLst>
              <a:ext uri="{FF2B5EF4-FFF2-40B4-BE49-F238E27FC236}">
                <a16:creationId xmlns="" xmlns:a16="http://schemas.microsoft.com/office/drawing/2014/main" id="{95106A28-883A-4993-BF9E-C403B81A8D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 name="!!Oval">
            <a:extLst>
              <a:ext uri="{FF2B5EF4-FFF2-40B4-BE49-F238E27FC236}">
                <a16:creationId xmlns="" xmlns:a16="http://schemas.microsoft.com/office/drawing/2014/main" id="{F5AE4E4F-9F4C-43ED-8299-9BD63B74E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46360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4B98A610-2876-4F88-B3C5-DE565550F363}"/>
              </a:ext>
            </a:extLst>
          </p:cNvPr>
          <p:cNvSpPr>
            <a:spLocks noGrp="1"/>
          </p:cNvSpPr>
          <p:nvPr>
            <p:ph idx="1"/>
          </p:nvPr>
        </p:nvSpPr>
        <p:spPr>
          <a:xfrm>
            <a:off x="838200" y="2059429"/>
            <a:ext cx="10515600" cy="3859742"/>
          </a:xfrm>
        </p:spPr>
        <p:txBody>
          <a:bodyPr/>
          <a:lstStyle/>
          <a:p>
            <a:pPr marL="0" indent="0">
              <a:buNone/>
            </a:pPr>
            <a:r>
              <a:rPr lang="pl-PL" dirty="0"/>
              <a:t>„Kolorowe kredki w pudełeczku noszę,</a:t>
            </a:r>
          </a:p>
          <a:p>
            <a:pPr marL="0" indent="0">
              <a:buNone/>
            </a:pPr>
            <a:r>
              <a:rPr lang="pl-PL" dirty="0"/>
              <a:t>kolorowe kredki bardzo lubią mnie.</a:t>
            </a:r>
          </a:p>
          <a:p>
            <a:pPr marL="0" indent="0">
              <a:buNone/>
            </a:pPr>
            <a:r>
              <a:rPr lang="pl-PL" dirty="0"/>
              <a:t>Kolorowe kredki, kiedy je poproszę,</a:t>
            </a:r>
          </a:p>
          <a:p>
            <a:pPr marL="0" indent="0">
              <a:buNone/>
            </a:pPr>
            <a:r>
              <a:rPr lang="pl-PL" dirty="0"/>
              <a:t>namalują wszystko to, co chcę!”</a:t>
            </a:r>
          </a:p>
        </p:txBody>
      </p:sp>
      <p:pic>
        <p:nvPicPr>
          <p:cNvPr id="5" name="kolorowe kredki ">
            <a:hlinkClick r:id="" action="ppaction://media"/>
            <a:extLst>
              <a:ext uri="{FF2B5EF4-FFF2-40B4-BE49-F238E27FC236}">
                <a16:creationId xmlns="" xmlns:a16="http://schemas.microsoft.com/office/drawing/2014/main" id="{FFF443E3-2758-4592-AC5D-F73FD0E8FD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15159" y="2147271"/>
            <a:ext cx="843610" cy="843610"/>
          </a:xfrm>
          <a:prstGeom prst="rect">
            <a:avLst/>
          </a:prstGeom>
        </p:spPr>
      </p:pic>
      <p:pic>
        <p:nvPicPr>
          <p:cNvPr id="2052" name="Picture 4" descr="Fototapeta Kolor ołówek i ołówek i białe tło do izolowania i wyciąć tło,  papeterii, kredki i wiórów - reWALLution.pl">
            <a:extLst>
              <a:ext uri="{FF2B5EF4-FFF2-40B4-BE49-F238E27FC236}">
                <a16:creationId xmlns="" xmlns:a16="http://schemas.microsoft.com/office/drawing/2014/main" id="{D21EBE50-2343-40F8-AD65-57812528E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5" y="3676650"/>
            <a:ext cx="67341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156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BC3B284F-669C-4215-9403-BB61F5AF77D0}"/>
              </a:ext>
            </a:extLst>
          </p:cNvPr>
          <p:cNvSpPr>
            <a:spLocks noGrp="1"/>
          </p:cNvSpPr>
          <p:nvPr>
            <p:ph idx="1"/>
          </p:nvPr>
        </p:nvSpPr>
        <p:spPr>
          <a:xfrm>
            <a:off x="838200" y="1825625"/>
            <a:ext cx="5393361" cy="4351338"/>
          </a:xfrm>
        </p:spPr>
        <p:txBody>
          <a:bodyPr>
            <a:normAutofit/>
          </a:bodyPr>
          <a:lstStyle/>
          <a:p>
            <a:pPr marL="0" indent="0">
              <a:lnSpc>
                <a:spcPct val="114000"/>
              </a:lnSpc>
              <a:buNone/>
            </a:pPr>
            <a:r>
              <a:rPr lang="pl-PL" dirty="0"/>
              <a:t>22 listopada wypada </a:t>
            </a:r>
            <a:r>
              <a:rPr lang="pl-PL" b="1" dirty="0">
                <a:solidFill>
                  <a:schemeClr val="bg2">
                    <a:lumMod val="50000"/>
                  </a:schemeClr>
                </a:solidFill>
              </a:rPr>
              <a:t>Dzi</a:t>
            </a:r>
            <a:r>
              <a:rPr lang="pl-PL" b="1" dirty="0">
                <a:solidFill>
                  <a:schemeClr val="accent1">
                    <a:lumMod val="60000"/>
                    <a:lumOff val="40000"/>
                  </a:schemeClr>
                </a:solidFill>
              </a:rPr>
              <a:t>eń</a:t>
            </a:r>
            <a:r>
              <a:rPr lang="pl-PL" b="1" dirty="0"/>
              <a:t> </a:t>
            </a:r>
            <a:r>
              <a:rPr lang="pl-PL" b="1" dirty="0">
                <a:solidFill>
                  <a:schemeClr val="accent2">
                    <a:lumMod val="60000"/>
                    <a:lumOff val="40000"/>
                  </a:schemeClr>
                </a:solidFill>
              </a:rPr>
              <a:t>Kre</a:t>
            </a:r>
            <a:r>
              <a:rPr lang="pl-PL" b="1" dirty="0">
                <a:solidFill>
                  <a:schemeClr val="accent3">
                    <a:lumMod val="60000"/>
                    <a:lumOff val="40000"/>
                  </a:schemeClr>
                </a:solidFill>
              </a:rPr>
              <a:t>dki</a:t>
            </a:r>
            <a:r>
              <a:rPr lang="pl-PL" dirty="0"/>
              <a:t>. Święto to w szczególny sposób wiąże się z dziećmi, bowiem dzięki kredkom mogą one wyrażać swoje przeżycia, uczucia, myśli, uczą się twórczego myślenia oraz rozwijają wyobraźnię.</a:t>
            </a:r>
          </a:p>
        </p:txBody>
      </p:sp>
      <p:pic>
        <p:nvPicPr>
          <p:cNvPr id="3074" name="Picture 2" descr="Fototapeta Kolorowe Kredki, dla Dziecka. Jakość ! - 7533050385 - oficjalne  archiwum Allegro">
            <a:extLst>
              <a:ext uri="{FF2B5EF4-FFF2-40B4-BE49-F238E27FC236}">
                <a16:creationId xmlns="" xmlns:a16="http://schemas.microsoft.com/office/drawing/2014/main" id="{2620879B-9B88-40EF-BCA7-97A59A35C3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 r="9831"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76432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73">
            <a:extLst>
              <a:ext uri="{FF2B5EF4-FFF2-40B4-BE49-F238E27FC236}">
                <a16:creationId xmlns="" xmlns:a16="http://schemas.microsoft.com/office/drawing/2014/main" id="{DB304A14-32D0-4873-B914-423ED7B8DA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D3B87278-E1CE-475A-B4D7-FBDF95116E6E}"/>
              </a:ext>
            </a:extLst>
          </p:cNvPr>
          <p:cNvSpPr>
            <a:spLocks noGrp="1"/>
          </p:cNvSpPr>
          <p:nvPr>
            <p:ph type="title"/>
          </p:nvPr>
        </p:nvSpPr>
        <p:spPr>
          <a:xfrm>
            <a:off x="838200" y="365125"/>
            <a:ext cx="5387502" cy="1325563"/>
          </a:xfrm>
        </p:spPr>
        <p:txBody>
          <a:bodyPr>
            <a:normAutofit/>
          </a:bodyPr>
          <a:lstStyle/>
          <a:p>
            <a:r>
              <a:rPr lang="pl-PL" dirty="0"/>
              <a:t>Czym jest „kredka”?</a:t>
            </a:r>
          </a:p>
        </p:txBody>
      </p:sp>
      <p:pic>
        <p:nvPicPr>
          <p:cNvPr id="4101" name="Picture 5" descr="Fototapeta na ścianę kolorowe kredki ułożone w okręg FP 200 - sklep  internetowy Wally">
            <a:extLst>
              <a:ext uri="{FF2B5EF4-FFF2-40B4-BE49-F238E27FC236}">
                <a16:creationId xmlns="" xmlns:a16="http://schemas.microsoft.com/office/drawing/2014/main" id="{66671CE4-318B-4EA2-B127-E9D15563FF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57" r="19090" b="1"/>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4108" name="!!Oval">
            <a:extLst>
              <a:ext uri="{FF2B5EF4-FFF2-40B4-BE49-F238E27FC236}">
                <a16:creationId xmlns="" xmlns:a16="http://schemas.microsoft.com/office/drawing/2014/main" id="{1D460C86-854F-4FB3-ABC2-E823D8FEB9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09" name="!!Arc">
            <a:extLst>
              <a:ext uri="{FF2B5EF4-FFF2-40B4-BE49-F238E27FC236}">
                <a16:creationId xmlns="" xmlns:a16="http://schemas.microsoft.com/office/drawing/2014/main" id="{BB48116A-278A-4CC5-89D3-9DE8E8FF12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 xmlns:a16="http://schemas.microsoft.com/office/drawing/2014/main" id="{D4360194-18AB-439F-8C9E-A7344E0FF205}"/>
              </a:ext>
            </a:extLst>
          </p:cNvPr>
          <p:cNvGraphicFramePr>
            <a:graphicFrameLocks noGrp="1"/>
          </p:cNvGraphicFramePr>
          <p:nvPr>
            <p:ph idx="1"/>
            <p:extLst>
              <p:ext uri="{D42A27DB-BD31-4B8C-83A1-F6EECF244321}">
                <p14:modId xmlns:p14="http://schemas.microsoft.com/office/powerpoint/2010/main" val="661462072"/>
              </p:ext>
            </p:extLst>
          </p:nvPr>
        </p:nvGraphicFramePr>
        <p:xfrm>
          <a:off x="114300" y="1466850"/>
          <a:ext cx="6368577" cy="491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36803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EB492CD-616E-47F8-933B-5E2D952A05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 xmlns:a16="http://schemas.microsoft.com/office/drawing/2014/main" id="{59383CF9-23B5-4335-9B21-1791C4CF1C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689040D3-C474-4F29-9127-8453E3DBAA73}"/>
              </a:ext>
            </a:extLst>
          </p:cNvPr>
          <p:cNvSpPr>
            <a:spLocks noGrp="1"/>
          </p:cNvSpPr>
          <p:nvPr>
            <p:ph type="title"/>
          </p:nvPr>
        </p:nvSpPr>
        <p:spPr>
          <a:xfrm>
            <a:off x="5894962" y="479493"/>
            <a:ext cx="5458838" cy="1325563"/>
          </a:xfrm>
        </p:spPr>
        <p:txBody>
          <a:bodyPr>
            <a:normAutofit/>
          </a:bodyPr>
          <a:lstStyle/>
          <a:p>
            <a:r>
              <a:rPr lang="pl-PL" dirty="0"/>
              <a:t>Jakie wyróżniamy rodzaje kredek?</a:t>
            </a:r>
          </a:p>
        </p:txBody>
      </p:sp>
      <p:sp>
        <p:nvSpPr>
          <p:cNvPr id="75" name="Freeform: Shape 74">
            <a:extLst>
              <a:ext uri="{FF2B5EF4-FFF2-40B4-BE49-F238E27FC236}">
                <a16:creationId xmlns="" xmlns:a16="http://schemas.microsoft.com/office/drawing/2014/main" id="{0007FE00-9498-4706-B255-6437B0252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Kredki ołówkowe ranking najlepszych">
            <a:extLst>
              <a:ext uri="{FF2B5EF4-FFF2-40B4-BE49-F238E27FC236}">
                <a16:creationId xmlns="" xmlns:a16="http://schemas.microsoft.com/office/drawing/2014/main" id="{488FBDBE-2024-4215-BBAD-9701D5EDA6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 xmlns:a16="http://schemas.microsoft.com/office/drawing/2014/main" id="{DAD32E56-BED7-4D7A-997A-B71490825253}"/>
              </a:ext>
            </a:extLst>
          </p:cNvPr>
          <p:cNvSpPr>
            <a:spLocks noGrp="1"/>
          </p:cNvSpPr>
          <p:nvPr>
            <p:ph idx="1"/>
          </p:nvPr>
        </p:nvSpPr>
        <p:spPr>
          <a:xfrm>
            <a:off x="5894962" y="1984443"/>
            <a:ext cx="5458838" cy="4192520"/>
          </a:xfrm>
        </p:spPr>
        <p:txBody>
          <a:bodyPr>
            <a:normAutofit/>
          </a:bodyPr>
          <a:lstStyle/>
          <a:p>
            <a:pPr marL="0" indent="0">
              <a:buNone/>
            </a:pPr>
            <a:r>
              <a:rPr lang="pl-PL" sz="2200" b="1" dirty="0">
                <a:solidFill>
                  <a:schemeClr val="accent3">
                    <a:lumMod val="75000"/>
                  </a:schemeClr>
                </a:solidFill>
              </a:rPr>
              <a:t>Kredki ołówkowe </a:t>
            </a:r>
            <a:r>
              <a:rPr lang="pl-PL" sz="2200" dirty="0"/>
              <a:t>to jedna </a:t>
            </a:r>
            <a:br>
              <a:rPr lang="pl-PL" sz="2200" dirty="0"/>
            </a:br>
            <a:r>
              <a:rPr lang="pl-PL" sz="2200" dirty="0"/>
              <a:t>z najpopularniejszych odmian. </a:t>
            </a:r>
          </a:p>
          <a:p>
            <a:pPr marL="0" indent="0">
              <a:buNone/>
            </a:pPr>
            <a:r>
              <a:rPr lang="pl-PL" sz="2200" dirty="0"/>
              <a:t>Ich grafit wykonany jest z barwionego węgla drzewnego i umieszczony w oprawie drewnianej lub z tworzywa sztucznego. Ze względu na sztywną budowę polecane są raczej dla starszych dzieci. Dobrej jakości kredki posiadają twarde, nie łamiące się rysiki, co znacznie ułatwia malowanie. Służą do wykonywania różnego rodzaju prostych rysunków.</a:t>
            </a:r>
          </a:p>
        </p:txBody>
      </p:sp>
    </p:spTree>
    <p:extLst>
      <p:ext uri="{BB962C8B-B14F-4D97-AF65-F5344CB8AC3E}">
        <p14:creationId xmlns:p14="http://schemas.microsoft.com/office/powerpoint/2010/main" val="15910957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EB492CD-616E-47F8-933B-5E2D952A05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 xmlns:a16="http://schemas.microsoft.com/office/drawing/2014/main" id="{59383CF9-23B5-4335-9B21-1791C4CF1C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AD5C2980-C1D9-4978-B562-4FED8F6DACA4}"/>
              </a:ext>
            </a:extLst>
          </p:cNvPr>
          <p:cNvSpPr>
            <a:spLocks noGrp="1"/>
          </p:cNvSpPr>
          <p:nvPr>
            <p:ph type="title"/>
          </p:nvPr>
        </p:nvSpPr>
        <p:spPr>
          <a:xfrm>
            <a:off x="5894962" y="479493"/>
            <a:ext cx="5458838" cy="1325563"/>
          </a:xfrm>
        </p:spPr>
        <p:txBody>
          <a:bodyPr>
            <a:normAutofit/>
          </a:bodyPr>
          <a:lstStyle/>
          <a:p>
            <a:r>
              <a:rPr lang="pl-PL" dirty="0"/>
              <a:t>Jakie wyróżniamy rodzaje kredek?</a:t>
            </a:r>
          </a:p>
        </p:txBody>
      </p:sp>
      <p:sp>
        <p:nvSpPr>
          <p:cNvPr id="75" name="Freeform: Shape 74">
            <a:extLst>
              <a:ext uri="{FF2B5EF4-FFF2-40B4-BE49-F238E27FC236}">
                <a16:creationId xmlns="" xmlns:a16="http://schemas.microsoft.com/office/drawing/2014/main" id="{0007FE00-9498-4706-B255-6437B0252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Kredki akwarelowe do rysowania artystycznego, 180 kolorów do szkicowania,  cieniowania i malowania (180 kolorów) : Amazon.pl: Arts &amp;amp; Crafts">
            <a:extLst>
              <a:ext uri="{FF2B5EF4-FFF2-40B4-BE49-F238E27FC236}">
                <a16:creationId xmlns="" xmlns:a16="http://schemas.microsoft.com/office/drawing/2014/main" id="{D7561539-F10F-4CBF-9B39-62BCBE024C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 xmlns:a16="http://schemas.microsoft.com/office/drawing/2014/main" id="{B231D006-DD64-4650-84C5-9182A1F12B1C}"/>
              </a:ext>
            </a:extLst>
          </p:cNvPr>
          <p:cNvSpPr>
            <a:spLocks noGrp="1"/>
          </p:cNvSpPr>
          <p:nvPr>
            <p:ph idx="1"/>
          </p:nvPr>
        </p:nvSpPr>
        <p:spPr>
          <a:xfrm>
            <a:off x="5894962" y="1984443"/>
            <a:ext cx="5458838" cy="4192520"/>
          </a:xfrm>
        </p:spPr>
        <p:txBody>
          <a:bodyPr>
            <a:normAutofit/>
          </a:bodyPr>
          <a:lstStyle/>
          <a:p>
            <a:pPr marL="0" indent="0">
              <a:buNone/>
            </a:pPr>
            <a:r>
              <a:rPr lang="pl-PL" b="1" dirty="0">
                <a:solidFill>
                  <a:schemeClr val="accent6">
                    <a:lumMod val="75000"/>
                  </a:schemeClr>
                </a:solidFill>
              </a:rPr>
              <a:t>Kredki akwarelowe </a:t>
            </a:r>
            <a:r>
              <a:rPr lang="pl-PL" dirty="0"/>
              <a:t>to przybory zbudowane z kolorowego pigmentu, zmieszanego z gumą arabską, żółcią i gliceryną. </a:t>
            </a:r>
          </a:p>
          <a:p>
            <a:pPr marL="0" indent="0">
              <a:buNone/>
            </a:pPr>
            <a:r>
              <a:rPr lang="pl-PL" dirty="0"/>
              <a:t>Mogą służyć jako zwykłe kredki, jako podmalówka po zwilżeniu rysunku lub jako końcowa akwarela. Stosuje się je zarówno na suchym, jak i mokrym papierze, gdzie można je rozcierać pędzlem lub gąbką.</a:t>
            </a:r>
          </a:p>
          <a:p>
            <a:endParaRPr lang="pl-PL" dirty="0"/>
          </a:p>
        </p:txBody>
      </p:sp>
    </p:spTree>
    <p:extLst>
      <p:ext uri="{BB962C8B-B14F-4D97-AF65-F5344CB8AC3E}">
        <p14:creationId xmlns:p14="http://schemas.microsoft.com/office/powerpoint/2010/main" val="19719416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EB492CD-616E-47F8-933B-5E2D952A05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 xmlns:a16="http://schemas.microsoft.com/office/drawing/2014/main" id="{59383CF9-23B5-4335-9B21-1791C4CF1C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FB364F55-E309-4B52-B0DE-1D278A16FB26}"/>
              </a:ext>
            </a:extLst>
          </p:cNvPr>
          <p:cNvSpPr>
            <a:spLocks noGrp="1"/>
          </p:cNvSpPr>
          <p:nvPr>
            <p:ph type="title"/>
          </p:nvPr>
        </p:nvSpPr>
        <p:spPr>
          <a:xfrm>
            <a:off x="5894962" y="479493"/>
            <a:ext cx="5458838" cy="1325563"/>
          </a:xfrm>
        </p:spPr>
        <p:txBody>
          <a:bodyPr>
            <a:normAutofit/>
          </a:bodyPr>
          <a:lstStyle/>
          <a:p>
            <a:r>
              <a:rPr lang="pl-PL" dirty="0"/>
              <a:t>Jakie wyróżniamy rodzaje kredek?</a:t>
            </a:r>
          </a:p>
        </p:txBody>
      </p:sp>
      <p:sp>
        <p:nvSpPr>
          <p:cNvPr id="75" name="Freeform: Shape 74">
            <a:extLst>
              <a:ext uri="{FF2B5EF4-FFF2-40B4-BE49-F238E27FC236}">
                <a16:creationId xmlns="" xmlns:a16="http://schemas.microsoft.com/office/drawing/2014/main" id="{0007FE00-9498-4706-B255-6437B0252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Rodzaje pasteli">
            <a:extLst>
              <a:ext uri="{FF2B5EF4-FFF2-40B4-BE49-F238E27FC236}">
                <a16:creationId xmlns="" xmlns:a16="http://schemas.microsoft.com/office/drawing/2014/main" id="{86742834-C127-419A-8C30-4316A98472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49677"/>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 xmlns:a16="http://schemas.microsoft.com/office/drawing/2014/main" id="{A39E6F28-A8FC-4CE7-B6C1-FE399A73426A}"/>
              </a:ext>
            </a:extLst>
          </p:cNvPr>
          <p:cNvSpPr>
            <a:spLocks noGrp="1"/>
          </p:cNvSpPr>
          <p:nvPr>
            <p:ph idx="1"/>
          </p:nvPr>
        </p:nvSpPr>
        <p:spPr>
          <a:xfrm>
            <a:off x="5894962" y="1984443"/>
            <a:ext cx="5458838" cy="4192520"/>
          </a:xfrm>
        </p:spPr>
        <p:txBody>
          <a:bodyPr>
            <a:normAutofit/>
          </a:bodyPr>
          <a:lstStyle/>
          <a:p>
            <a:pPr marL="0" indent="0">
              <a:buNone/>
            </a:pPr>
            <a:r>
              <a:rPr lang="pl-PL" sz="2200" b="1" dirty="0">
                <a:solidFill>
                  <a:schemeClr val="accent1">
                    <a:lumMod val="75000"/>
                  </a:schemeClr>
                </a:solidFill>
              </a:rPr>
              <a:t>Kredki pastelowe </a:t>
            </a:r>
            <a:r>
              <a:rPr lang="pl-PL" sz="2200" dirty="0"/>
              <a:t>są wykonane z masy przypominającej ciasto. </a:t>
            </a:r>
          </a:p>
          <a:p>
            <a:pPr marL="0" indent="0">
              <a:buNone/>
            </a:pPr>
            <a:r>
              <a:rPr lang="pl-PL" sz="2200" dirty="0"/>
              <a:t>Pastele suche powstają z gipsu, kredy lub glinki, natomiast pastele olejne </a:t>
            </a:r>
            <a:br>
              <a:rPr lang="pl-PL" sz="2200" dirty="0"/>
            </a:br>
            <a:r>
              <a:rPr lang="pl-PL" sz="2200" dirty="0"/>
              <a:t>z wosku, glinki, pigmentu i gumy lub oleju. Pastele suche są łatwo pylące </a:t>
            </a:r>
            <a:br>
              <a:rPr lang="pl-PL" sz="2200" dirty="0"/>
            </a:br>
            <a:r>
              <a:rPr lang="pl-PL" sz="2200" dirty="0"/>
              <a:t>i miękkie, łatwo się rozcierają, występują w bardzo bogatej gamie kolorystycznej. Pastele olejne są zwarte, łatwe do nakładania </a:t>
            </a:r>
            <a:br>
              <a:rPr lang="pl-PL" sz="2200" dirty="0"/>
            </a:br>
            <a:r>
              <a:rPr lang="pl-PL" sz="2200" dirty="0"/>
              <a:t>i rozcierania. Służą raczej do malowania, stanowiąc kompromis pomiędzy kredką a farbą.</a:t>
            </a:r>
          </a:p>
          <a:p>
            <a:endParaRPr lang="pl-PL" sz="2200" dirty="0"/>
          </a:p>
        </p:txBody>
      </p:sp>
    </p:spTree>
    <p:extLst>
      <p:ext uri="{BB962C8B-B14F-4D97-AF65-F5344CB8AC3E}">
        <p14:creationId xmlns:p14="http://schemas.microsoft.com/office/powerpoint/2010/main" val="167139054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 xmlns:a16="http://schemas.microsoft.com/office/drawing/2014/main" id="{2EB492CD-616E-47F8-933B-5E2D952A05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Arc 74">
            <a:extLst>
              <a:ext uri="{FF2B5EF4-FFF2-40B4-BE49-F238E27FC236}">
                <a16:creationId xmlns="" xmlns:a16="http://schemas.microsoft.com/office/drawing/2014/main" id="{59383CF9-23B5-4335-9B21-1791C4CF1C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9CB81C38-86A9-401F-9AA1-0BAB6B7E53F7}"/>
              </a:ext>
            </a:extLst>
          </p:cNvPr>
          <p:cNvSpPr>
            <a:spLocks noGrp="1"/>
          </p:cNvSpPr>
          <p:nvPr>
            <p:ph type="title"/>
          </p:nvPr>
        </p:nvSpPr>
        <p:spPr>
          <a:xfrm>
            <a:off x="5894962" y="479493"/>
            <a:ext cx="5458838" cy="1325563"/>
          </a:xfrm>
        </p:spPr>
        <p:txBody>
          <a:bodyPr>
            <a:normAutofit/>
          </a:bodyPr>
          <a:lstStyle/>
          <a:p>
            <a:r>
              <a:rPr lang="pl-PL" dirty="0"/>
              <a:t>Jakie wyróżniamy rodzaje kredek?</a:t>
            </a:r>
          </a:p>
        </p:txBody>
      </p:sp>
      <p:sp>
        <p:nvSpPr>
          <p:cNvPr id="77" name="Freeform: Shape 76">
            <a:extLst>
              <a:ext uri="{FF2B5EF4-FFF2-40B4-BE49-F238E27FC236}">
                <a16:creationId xmlns="" xmlns:a16="http://schemas.microsoft.com/office/drawing/2014/main" id="{0007FE00-9498-4706-B255-6437B0252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6" name="Picture 4" descr="Jesienna wydrapywanka | Jesień | prace plastyczne, edukacyjne">
            <a:extLst>
              <a:ext uri="{FF2B5EF4-FFF2-40B4-BE49-F238E27FC236}">
                <a16:creationId xmlns="" xmlns:a16="http://schemas.microsoft.com/office/drawing/2014/main" id="{7332E998-0AD2-4B68-8015-E34C9FE4EB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55649"/>
            <a:ext cx="4777381" cy="317695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 xmlns:a16="http://schemas.microsoft.com/office/drawing/2014/main" id="{7C20E13B-E647-4C66-B4A8-ABDD6CF20DE1}"/>
              </a:ext>
            </a:extLst>
          </p:cNvPr>
          <p:cNvSpPr>
            <a:spLocks noGrp="1"/>
          </p:cNvSpPr>
          <p:nvPr>
            <p:ph idx="1"/>
          </p:nvPr>
        </p:nvSpPr>
        <p:spPr>
          <a:xfrm>
            <a:off x="5894962" y="1984443"/>
            <a:ext cx="5458838" cy="4192520"/>
          </a:xfrm>
        </p:spPr>
        <p:txBody>
          <a:bodyPr>
            <a:normAutofit/>
          </a:bodyPr>
          <a:lstStyle/>
          <a:p>
            <a:pPr marL="0" indent="0">
              <a:buNone/>
            </a:pPr>
            <a:r>
              <a:rPr lang="pl-PL" sz="1900" b="1" dirty="0">
                <a:solidFill>
                  <a:schemeClr val="accent2">
                    <a:lumMod val="60000"/>
                    <a:lumOff val="40000"/>
                  </a:schemeClr>
                </a:solidFill>
              </a:rPr>
              <a:t>Kredki świecowe </a:t>
            </a:r>
            <a:r>
              <a:rPr lang="pl-PL" sz="1900" dirty="0"/>
              <a:t>to przybory wykonane </a:t>
            </a:r>
            <a:br>
              <a:rPr lang="pl-PL" sz="1900" dirty="0"/>
            </a:br>
            <a:r>
              <a:rPr lang="pl-PL" sz="1900" dirty="0"/>
              <a:t>z parafiny i w dotyku przypominające świeczkę. </a:t>
            </a:r>
          </a:p>
          <a:p>
            <a:pPr marL="0" indent="0">
              <a:buNone/>
            </a:pPr>
            <a:r>
              <a:rPr lang="pl-PL" sz="1900" dirty="0"/>
              <a:t>Są wytrzymałe i miękkie, więc nadają się zwłaszcza dla najmłodszych dzieci. Posiadają właściwości wodoodporne. Łatwo malują i szybko pokrywają zamalowywane powierzchnie, a jednocześnie łatwo je zmyć z podłogi czy mebli. Im będą grubsze, tym mniej będą się łamać i łatwiej je będzie utrzymać w niewprawnej rączce dziecka. Aby zachęcić najmłodszych do rysowania, kredki świecowe są dostępne w różnych, nie tylko standardowych kształtach, takich jak stożki czy figurki.</a:t>
            </a:r>
          </a:p>
          <a:p>
            <a:endParaRPr lang="pl-PL" sz="1900" dirty="0"/>
          </a:p>
        </p:txBody>
      </p:sp>
    </p:spTree>
    <p:extLst>
      <p:ext uri="{BB962C8B-B14F-4D97-AF65-F5344CB8AC3E}">
        <p14:creationId xmlns:p14="http://schemas.microsoft.com/office/powerpoint/2010/main" val="296751372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Grafika wektorowa Pokolorowane, obrazy wektorowe, Pokolorowane ilustracje i  kliparty">
            <a:extLst>
              <a:ext uri="{FF2B5EF4-FFF2-40B4-BE49-F238E27FC236}">
                <a16:creationId xmlns="" xmlns:a16="http://schemas.microsoft.com/office/drawing/2014/main" id="{39F2EFA4-E4E6-4656-B533-B6B709FDE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0"/>
            <a:ext cx="784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 xmlns:a16="http://schemas.microsoft.com/office/drawing/2014/main" id="{4E74DD4F-89F5-45E4-903E-68166E02B773}"/>
              </a:ext>
            </a:extLst>
          </p:cNvPr>
          <p:cNvSpPr>
            <a:spLocks noGrp="1"/>
          </p:cNvSpPr>
          <p:nvPr>
            <p:ph idx="1"/>
          </p:nvPr>
        </p:nvSpPr>
        <p:spPr>
          <a:xfrm>
            <a:off x="2728912" y="4008730"/>
            <a:ext cx="6734175" cy="3181350"/>
          </a:xfrm>
        </p:spPr>
        <p:txBody>
          <a:bodyPr/>
          <a:lstStyle/>
          <a:p>
            <a:pPr marL="0" indent="0" algn="ctr">
              <a:buNone/>
            </a:pPr>
            <a:r>
              <a:rPr lang="pl-PL" dirty="0"/>
              <a:t>DZIĘKUJEMY ZA UWAGĘ </a:t>
            </a:r>
            <a:r>
              <a:rPr lang="pl-PL" dirty="0">
                <a:sym typeface="Wingdings" panose="05000000000000000000" pitchFamily="2" charset="2"/>
              </a:rPr>
              <a:t></a:t>
            </a:r>
            <a:endParaRPr lang="pl-PL" dirty="0"/>
          </a:p>
        </p:txBody>
      </p:sp>
    </p:spTree>
    <p:extLst>
      <p:ext uri="{BB962C8B-B14F-4D97-AF65-F5344CB8AC3E}">
        <p14:creationId xmlns:p14="http://schemas.microsoft.com/office/powerpoint/2010/main" val="15497896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hapesVTI">
  <a:themeElements>
    <a:clrScheme name="Pakiet 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64</TotalTime>
  <Words>265</Words>
  <Application>Microsoft Office PowerPoint</Application>
  <PresentationFormat>Niestandardowy</PresentationFormat>
  <Paragraphs>27</Paragraphs>
  <Slides>9</Slides>
  <Notes>0</Notes>
  <HiddenSlides>0</HiddenSlides>
  <MMClips>1</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ShapesVTI</vt:lpstr>
      <vt:lpstr>DZIEŃ KREDKI</vt:lpstr>
      <vt:lpstr>Prezentacja programu PowerPoint</vt:lpstr>
      <vt:lpstr>Prezentacja programu PowerPoint</vt:lpstr>
      <vt:lpstr>Czym jest „kredka”?</vt:lpstr>
      <vt:lpstr>Jakie wyróżniamy rodzaje kredek?</vt:lpstr>
      <vt:lpstr>Jakie wyróżniamy rodzaje kredek?</vt:lpstr>
      <vt:lpstr>Jakie wyróżniamy rodzaje kredek?</vt:lpstr>
      <vt:lpstr>Jakie wyróżniamy rodzaje kredek?</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DZIEŃ KREDKI</dc:title>
  <dc:creator>Kamil K</dc:creator>
  <cp:lastModifiedBy>BARBARA</cp:lastModifiedBy>
  <cp:revision>3</cp:revision>
  <dcterms:created xsi:type="dcterms:W3CDTF">2021-11-06T17:27:10Z</dcterms:created>
  <dcterms:modified xsi:type="dcterms:W3CDTF">2024-02-01T13:06:15Z</dcterms:modified>
</cp:coreProperties>
</file>