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89" r:id="rId6"/>
    <p:sldId id="261" r:id="rId7"/>
    <p:sldId id="305" r:id="rId8"/>
    <p:sldId id="306" r:id="rId9"/>
    <p:sldId id="307" r:id="rId10"/>
    <p:sldId id="308" r:id="rId11"/>
    <p:sldId id="262" r:id="rId12"/>
    <p:sldId id="277" r:id="rId13"/>
    <p:sldId id="264" r:id="rId14"/>
    <p:sldId id="269" r:id="rId15"/>
    <p:sldId id="291" r:id="rId16"/>
    <p:sldId id="304" r:id="rId17"/>
    <p:sldId id="297" r:id="rId18"/>
    <p:sldId id="299" r:id="rId19"/>
    <p:sldId id="300" r:id="rId20"/>
    <p:sldId id="292" r:id="rId21"/>
    <p:sldId id="301" r:id="rId22"/>
    <p:sldId id="294" r:id="rId23"/>
    <p:sldId id="295" r:id="rId24"/>
    <p:sldId id="296" r:id="rId25"/>
    <p:sldId id="283" r:id="rId26"/>
    <p:sldId id="267" r:id="rId27"/>
    <p:sldId id="298" r:id="rId28"/>
    <p:sldId id="282" r:id="rId29"/>
    <p:sldId id="271" r:id="rId30"/>
    <p:sldId id="285" r:id="rId31"/>
    <p:sldId id="284" r:id="rId32"/>
    <p:sldId id="280" r:id="rId33"/>
    <p:sldId id="279" r:id="rId34"/>
    <p:sldId id="273" r:id="rId35"/>
    <p:sldId id="287" r:id="rId36"/>
    <p:sldId id="286" r:id="rId37"/>
    <p:sldId id="302" r:id="rId38"/>
    <p:sldId id="303" r:id="rId39"/>
    <p:sldId id="309" r:id="rId4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5050"/>
    <a:srgbClr val="FFFF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332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961E3-1584-4ED5-ADAD-37ED442EE70C}" type="datetimeFigureOut">
              <a:rPr lang="pl-PL" smtClean="0"/>
              <a:pPr/>
              <a:t>25.09.2023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300D3-D702-4181-A6B9-684AA0EF3EB3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961E3-1584-4ED5-ADAD-37ED442EE70C}" type="datetimeFigureOut">
              <a:rPr lang="pl-PL" smtClean="0"/>
              <a:pPr/>
              <a:t>25.09.2023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300D3-D702-4181-A6B9-684AA0EF3EB3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961E3-1584-4ED5-ADAD-37ED442EE70C}" type="datetimeFigureOut">
              <a:rPr lang="pl-PL" smtClean="0"/>
              <a:pPr/>
              <a:t>25.09.2023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300D3-D702-4181-A6B9-684AA0EF3EB3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961E3-1584-4ED5-ADAD-37ED442EE70C}" type="datetimeFigureOut">
              <a:rPr lang="pl-PL" smtClean="0"/>
              <a:pPr/>
              <a:t>25.09.2023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300D3-D702-4181-A6B9-684AA0EF3EB3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961E3-1584-4ED5-ADAD-37ED442EE70C}" type="datetimeFigureOut">
              <a:rPr lang="pl-PL" smtClean="0"/>
              <a:pPr/>
              <a:t>25.09.2023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300D3-D702-4181-A6B9-684AA0EF3EB3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961E3-1584-4ED5-ADAD-37ED442EE70C}" type="datetimeFigureOut">
              <a:rPr lang="pl-PL" smtClean="0"/>
              <a:pPr/>
              <a:t>25.09.2023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300D3-D702-4181-A6B9-684AA0EF3EB3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961E3-1584-4ED5-ADAD-37ED442EE70C}" type="datetimeFigureOut">
              <a:rPr lang="pl-PL" smtClean="0"/>
              <a:pPr/>
              <a:t>25.09.2023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300D3-D702-4181-A6B9-684AA0EF3EB3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961E3-1584-4ED5-ADAD-37ED442EE70C}" type="datetimeFigureOut">
              <a:rPr lang="pl-PL" smtClean="0"/>
              <a:pPr/>
              <a:t>25.09.2023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300D3-D702-4181-A6B9-684AA0EF3EB3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961E3-1584-4ED5-ADAD-37ED442EE70C}" type="datetimeFigureOut">
              <a:rPr lang="pl-PL" smtClean="0"/>
              <a:pPr/>
              <a:t>25.09.2023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300D3-D702-4181-A6B9-684AA0EF3EB3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961E3-1584-4ED5-ADAD-37ED442EE70C}" type="datetimeFigureOut">
              <a:rPr lang="pl-PL" smtClean="0"/>
              <a:pPr/>
              <a:t>25.09.2023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300D3-D702-4181-A6B9-684AA0EF3EB3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961E3-1584-4ED5-ADAD-37ED442EE70C}" type="datetimeFigureOut">
              <a:rPr lang="pl-PL" smtClean="0"/>
              <a:pPr/>
              <a:t>25.09.2023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300D3-D702-4181-A6B9-684AA0EF3EB3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99"/>
            </a:gs>
            <a:gs pos="50000">
              <a:srgbClr val="FFC000"/>
            </a:gs>
            <a:gs pos="100000">
              <a:srgbClr val="FF505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961E3-1584-4ED5-ADAD-37ED442EE70C}" type="datetimeFigureOut">
              <a:rPr lang="pl-PL" smtClean="0"/>
              <a:pPr/>
              <a:t>25.09.2023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300D3-D702-4181-A6B9-684AA0EF3EB3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osia\Desktop\autumn-leaves-frame-on-wooden-background-vector-215821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"/>
            <a:ext cx="9144000" cy="6830568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857224" y="357166"/>
            <a:ext cx="72866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600" b="1" dirty="0" smtClean="0">
                <a:solidFill>
                  <a:srgbClr val="FFFF00"/>
                </a:solidFill>
                <a:latin typeface="Comic Sans MS" pitchFamily="66" charset="0"/>
              </a:rPr>
              <a:t>Jesień</a:t>
            </a:r>
            <a:endParaRPr lang="pl-PL" sz="9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4" name="Picture 2" descr=" "/>
          <p:cNvPicPr>
            <a:picLocks noChangeAspect="1" noChangeArrowheads="1"/>
          </p:cNvPicPr>
          <p:nvPr/>
        </p:nvPicPr>
        <p:blipFill>
          <a:blip r:embed="rId3"/>
          <a:srcRect b="12162"/>
          <a:stretch>
            <a:fillRect/>
          </a:stretch>
        </p:blipFill>
        <p:spPr bwMode="auto">
          <a:xfrm>
            <a:off x="1571604" y="1857364"/>
            <a:ext cx="6072230" cy="364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/>
          <p:cNvSpPr/>
          <p:nvPr/>
        </p:nvSpPr>
        <p:spPr>
          <a:xfrm>
            <a:off x="3255144" y="2820950"/>
            <a:ext cx="2520280" cy="50405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C00000"/>
                </a:solidFill>
                <a:latin typeface="Comic Sans MS" pitchFamily="66" charset="0"/>
              </a:rPr>
              <a:t>Jesienne Przysłowia</a:t>
            </a:r>
            <a:endParaRPr lang="pl-PL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51520" y="764704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>
                <a:solidFill>
                  <a:srgbClr val="C00000"/>
                </a:solidFill>
                <a:latin typeface="Comic Sans MS" pitchFamily="66" charset="0"/>
              </a:rPr>
              <a:t>„Jeśli wrzesień będzie suchy, październik nie oszczędzi nam pluchy.” </a:t>
            </a:r>
            <a:endParaRPr lang="pl-PL" sz="16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3768436" y="1680645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>
                <a:solidFill>
                  <a:srgbClr val="C00000"/>
                </a:solidFill>
                <a:latin typeface="Comic Sans MS" pitchFamily="66" charset="0"/>
              </a:rPr>
              <a:t>„Wrzesień chodzi po rosie, zbiera grzyby we wrzosie.”</a:t>
            </a:r>
            <a:endParaRPr lang="pl-PL" sz="16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788024" y="332656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>
                <a:solidFill>
                  <a:srgbClr val="C00000"/>
                </a:solidFill>
                <a:latin typeface="Comic Sans MS" pitchFamily="66" charset="0"/>
              </a:rPr>
              <a:t>„Kiedy wrzesień, to już jesień, </a:t>
            </a:r>
          </a:p>
          <a:p>
            <a:pPr algn="ctr"/>
            <a:r>
              <a:rPr lang="pl-PL" sz="1600" dirty="0" smtClean="0">
                <a:solidFill>
                  <a:srgbClr val="C00000"/>
                </a:solidFill>
                <a:latin typeface="Comic Sans MS" pitchFamily="66" charset="0"/>
              </a:rPr>
              <a:t>wtedy jabłek pełna kieszeń.”</a:t>
            </a:r>
            <a:endParaRPr lang="pl-PL" sz="16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51520" y="3789040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>
                <a:solidFill>
                  <a:srgbClr val="C00000"/>
                </a:solidFill>
                <a:latin typeface="Comic Sans MS" pitchFamily="66" charset="0"/>
              </a:rPr>
              <a:t>„Gdy październik ciepło trzyma, zwykle mroźna bywa zima.”</a:t>
            </a:r>
            <a:endParaRPr lang="pl-PL" sz="16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737277" y="5593595"/>
            <a:ext cx="3204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>
                <a:solidFill>
                  <a:srgbClr val="C00000"/>
                </a:solidFill>
                <a:latin typeface="Comic Sans MS" pitchFamily="66" charset="0"/>
              </a:rPr>
              <a:t>„Październik chodzi po kraju, </a:t>
            </a:r>
          </a:p>
          <a:p>
            <a:pPr algn="ctr"/>
            <a:r>
              <a:rPr lang="pl-PL" sz="1600" dirty="0" smtClean="0">
                <a:solidFill>
                  <a:srgbClr val="C00000"/>
                </a:solidFill>
                <a:latin typeface="Comic Sans MS" pitchFamily="66" charset="0"/>
              </a:rPr>
              <a:t>cichnie ptactwo w gaju.”</a:t>
            </a:r>
            <a:endParaRPr lang="pl-PL" sz="16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6156176" y="2996952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>
                <a:solidFill>
                  <a:srgbClr val="C00000"/>
                </a:solidFill>
                <a:latin typeface="Comic Sans MS" pitchFamily="66" charset="0"/>
              </a:rPr>
              <a:t>„Słońce listopada mrozy zapowiada.”</a:t>
            </a:r>
            <a:endParaRPr lang="pl-PL" sz="16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5711176" y="5008820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>
                <a:solidFill>
                  <a:srgbClr val="C00000"/>
                </a:solidFill>
                <a:latin typeface="Comic Sans MS" pitchFamily="66" charset="0"/>
              </a:rPr>
              <a:t>„W listopadzie, </a:t>
            </a:r>
          </a:p>
          <a:p>
            <a:pPr algn="ctr"/>
            <a:r>
              <a:rPr lang="pl-PL" sz="1600" dirty="0" smtClean="0">
                <a:solidFill>
                  <a:srgbClr val="C00000"/>
                </a:solidFill>
                <a:latin typeface="Comic Sans MS" pitchFamily="66" charset="0"/>
              </a:rPr>
              <a:t>goło w sadzie.”</a:t>
            </a:r>
            <a:endParaRPr lang="pl-PL" sz="1600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576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428596" y="500042"/>
            <a:ext cx="8429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C00000"/>
                </a:solidFill>
                <a:latin typeface="Comic Sans MS" pitchFamily="66" charset="0"/>
              </a:rPr>
              <a:t>Polecie</a:t>
            </a:r>
            <a:r>
              <a:rPr lang="pl-PL" dirty="0" smtClean="0">
                <a:solidFill>
                  <a:srgbClr val="C00000"/>
                </a:solidFill>
                <a:latin typeface="Comic Sans MS" pitchFamily="66" charset="0"/>
              </a:rPr>
              <a:t> to okres przejściowy między latem i jesienią. Podczas tej pory przejściowej średnie dobowe temperatury osiągają wartość od 15 do 10 stopni Celsjusza. Na dworze robi się co raz chłodniej. </a:t>
            </a:r>
            <a:endParaRPr lang="pl-PL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3554" name="Picture 2" descr="Free thermometer heat temperature temperature Images, Pictures, and  Royalty-Free Stock Photos - FreeImages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672" y="2143116"/>
            <a:ext cx="5829300" cy="3886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11560" y="357167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C00000"/>
                </a:solidFill>
                <a:latin typeface="Comic Sans MS" pitchFamily="66" charset="0"/>
              </a:rPr>
              <a:t>Równonoc jesienna, inaczej nazywana przesileniem jesiennym, wypada między </a:t>
            </a:r>
            <a:r>
              <a:rPr lang="pl-PL" dirty="0" smtClean="0">
                <a:solidFill>
                  <a:srgbClr val="C00000"/>
                </a:solidFill>
                <a:latin typeface="Comic Sans MS" pitchFamily="66" charset="0"/>
              </a:rPr>
              <a:t>21 </a:t>
            </a:r>
            <a:r>
              <a:rPr lang="pl-PL" dirty="0">
                <a:solidFill>
                  <a:srgbClr val="C00000"/>
                </a:solidFill>
                <a:latin typeface="Comic Sans MS" pitchFamily="66" charset="0"/>
              </a:rPr>
              <a:t>a 24 września. W </a:t>
            </a:r>
            <a:r>
              <a:rPr lang="pl-PL" dirty="0" smtClean="0">
                <a:solidFill>
                  <a:srgbClr val="C00000"/>
                </a:solidFill>
                <a:latin typeface="Comic Sans MS" pitchFamily="66" charset="0"/>
              </a:rPr>
              <a:t>2020 roku </a:t>
            </a:r>
            <a:r>
              <a:rPr lang="pl-PL" dirty="0">
                <a:solidFill>
                  <a:srgbClr val="C00000"/>
                </a:solidFill>
                <a:latin typeface="Comic Sans MS" pitchFamily="66" charset="0"/>
              </a:rPr>
              <a:t>przypadnie na </a:t>
            </a:r>
            <a:r>
              <a:rPr lang="pl-PL" dirty="0" smtClean="0">
                <a:solidFill>
                  <a:srgbClr val="C00000"/>
                </a:solidFill>
                <a:latin typeface="Comic Sans MS" pitchFamily="66" charset="0"/>
              </a:rPr>
              <a:t>22 września. Jest to </a:t>
            </a:r>
            <a:r>
              <a:rPr lang="pl-PL" dirty="0">
                <a:solidFill>
                  <a:srgbClr val="C00000"/>
                </a:solidFill>
                <a:latin typeface="Comic Sans MS" pitchFamily="66" charset="0"/>
              </a:rPr>
              <a:t>jeden z dwóch </a:t>
            </a:r>
            <a:r>
              <a:rPr lang="pl-PL" dirty="0" smtClean="0">
                <a:solidFill>
                  <a:srgbClr val="C00000"/>
                </a:solidFill>
                <a:latin typeface="Comic Sans MS" pitchFamily="66" charset="0"/>
              </a:rPr>
              <a:t>dni  </a:t>
            </a:r>
            <a:r>
              <a:rPr lang="pl-PL" dirty="0">
                <a:solidFill>
                  <a:srgbClr val="C00000"/>
                </a:solidFill>
                <a:latin typeface="Comic Sans MS" pitchFamily="66" charset="0"/>
              </a:rPr>
              <a:t>w  roku,  gdy  dzień  i  noc  trwają  tyle  samo,  stąd  też  nazwa  „równonoc”. </a:t>
            </a:r>
          </a:p>
        </p:txBody>
      </p:sp>
      <p:pic>
        <p:nvPicPr>
          <p:cNvPr id="6146" name="Picture 2" descr="https://upload.wikimedia.org/wikipedia/commons/thumb/8/8c/Earth-lighting-equinox_PL.png/1280px-Earth-lighting-equinox_PL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2214554"/>
            <a:ext cx="6286544" cy="399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18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00034" y="357166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C00000"/>
                </a:solidFill>
                <a:latin typeface="Comic Sans MS" pitchFamily="66" charset="0"/>
              </a:rPr>
              <a:t>Kolejnym znakiem rozpoznawczym, że nadeszła jesień są liście, które najpierw zmieniają kolor, a następnie spadają z drzew.</a:t>
            </a:r>
            <a:endParaRPr lang="pl-PL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026" name="Picture 2" descr="Jesienne Liście 2 | Darmowy Wekto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2299749"/>
            <a:ext cx="3458094" cy="3265978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4499992" y="1700808"/>
            <a:ext cx="399425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>
                <a:solidFill>
                  <a:srgbClr val="C00000"/>
                </a:solidFill>
                <a:latin typeface="Comic Sans MS" pitchFamily="66" charset="0"/>
              </a:rPr>
              <a:t>W liściach ukrywa się wiele barwników, których na co dzień nie widzimy. Jest zielony (chlorofil), żółty (ksantofil), pomarańczowy (karoten). Nazwy trudne, ale kolory ładne! Wszystkie te barwniki istnieją w liściu przez cały czas, ale zielony jest tak intensywny, że całkowicie przyćmiewa sobą pozostałe barwy. Dlatego wiosną i latem liście zachwycają nas piękną, soczystą zielenią. W chwili gdy drzewo odcina liściom dopływ wody i składników odżywczych zielony chlorofil ulega rozpadowi. Wówczas w liściu ujawniają się pozostałe barwniki. Dodatkowo z cukrów gromadzących się wewnątrz liścia powstaje barwnik czerwony, który zmienia swe kolory od fioletu po intensywną purpurę. Tym sposobem mamy już pełną, intensywną paletę barw jesiennych</a:t>
            </a:r>
            <a:r>
              <a:rPr lang="pl-PL" sz="1400" dirty="0" smtClean="0">
                <a:solidFill>
                  <a:srgbClr val="C00000"/>
                </a:solidFill>
              </a:rPr>
              <a:t>.</a:t>
            </a:r>
            <a:endParaRPr lang="pl-PL" sz="1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621507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Open Sans"/>
                <a:cs typeface="Arial" pitchFamily="34" charset="0"/>
              </a:rPr>
              <a:t/>
            </a:r>
            <a:b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Open Sans"/>
                <a:cs typeface="Arial" pitchFamily="34" charset="0"/>
              </a:rPr>
            </a:b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Open Sans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929190" y="1928802"/>
            <a:ext cx="400052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1600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Drzewom nie jest łatwo przetrwać okres zimowy, ponieważ  temperatura spada poniżej zera, a woda - niezbędna drzewom do życia, zostaje uwięziona w zmarzniętej glebie i dostęp do niej staje się </a:t>
            </a:r>
            <a:r>
              <a:rPr lang="pl-PL" sz="1600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u</a:t>
            </a:r>
            <a:r>
              <a:rPr lang="pl-PL" sz="1600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trudniony. Drzewo, żeby przetrwać musi się „przełączyć na tryb oszczędnościowy”. Zrzuca liście, które są odpowiedzialne za pobieranie i odparowanie olbrzymich ilości wody i dzięki temu zmniejsza swoje zapotrzebowanie na nią. Tak przygotowane drzewo może już spokojnie przejść w stan spoczynku i przetrwać nawet największe mrozy. Obudzi się do życia dopiero z nadejściem wiosny.</a:t>
            </a:r>
          </a:p>
        </p:txBody>
      </p:sp>
      <p:pic>
        <p:nvPicPr>
          <p:cNvPr id="1028" name="Picture 4" descr="Autumn tree clipart 3 » Clipart Statio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071546"/>
            <a:ext cx="468052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00034" y="500042"/>
            <a:ext cx="80724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>
                <a:solidFill>
                  <a:srgbClr val="C00000"/>
                </a:solidFill>
                <a:latin typeface="Comic Sans MS" pitchFamily="66" charset="0"/>
              </a:rPr>
              <a:t>Symbolem jesieni są kasztany, żołędzie i owoce jarzębiny. Dzieci wraz z rodzicami często zbierają je podczas jesiennych spacerów. Potem wykorzystują je do wykonania różnych prac plastyczno – technicznych. </a:t>
            </a:r>
            <a:endParaRPr lang="pl-PL" sz="14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026" name="Picture 2" descr="Obraz może zawierać: na zewnątrz i przyro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6" t="13834" r="18071" b="14531"/>
          <a:stretch/>
        </p:blipFill>
        <p:spPr bwMode="auto">
          <a:xfrm>
            <a:off x="1187624" y="1916832"/>
            <a:ext cx="2559798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braz może zawierać: przyroda i na zewnątrz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8" t="19737" r="12328" b="21052"/>
          <a:stretch/>
        </p:blipFill>
        <p:spPr bwMode="auto">
          <a:xfrm>
            <a:off x="5004049" y="1959337"/>
            <a:ext cx="2530554" cy="175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braz może zawierać: co najmniej jedna osob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6" t="18735" r="11055" b="17954"/>
          <a:stretch/>
        </p:blipFill>
        <p:spPr bwMode="auto">
          <a:xfrm>
            <a:off x="1243387" y="4408081"/>
            <a:ext cx="2448272" cy="185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braz może zawierać: co najmniej jedna osob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5" t="17226" r="10464" b="18486"/>
          <a:stretch/>
        </p:blipFill>
        <p:spPr bwMode="auto">
          <a:xfrm>
            <a:off x="5004049" y="4509120"/>
            <a:ext cx="2458546" cy="175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55576" y="476672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C00000"/>
                </a:solidFill>
                <a:latin typeface="Comic Sans MS" pitchFamily="66" charset="0"/>
              </a:rPr>
              <a:t>Z czerwonych owoców jarzębiny można wykonać piękne korale, albo utopić kilka kulek w mydełku glicerynowym lub świecy. </a:t>
            </a:r>
          </a:p>
        </p:txBody>
      </p:sp>
      <p:sp>
        <p:nvSpPr>
          <p:cNvPr id="3" name="AutoShape 4" descr="Bransoletka i korale z jarzębiny » Herbikids - zabawy z przyro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4" name="AutoShape 6" descr="Bransoletka i korale z jarzębiny » Herbikids - zabawy z przyrod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pic>
        <p:nvPicPr>
          <p:cNvPr id="2058" name="Picture 10" descr="Lampwork double rowan necklace / rowanberry / Berries/ Glass | Etsy |  Lampwork, Lampwork jewelry, Work jewel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132855"/>
            <a:ext cx="4104456" cy="383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347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00034" y="500042"/>
            <a:ext cx="80724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>
                <a:solidFill>
                  <a:srgbClr val="C00000"/>
                </a:solidFill>
                <a:latin typeface="Comic Sans MS" pitchFamily="66" charset="0"/>
              </a:rPr>
              <a:t>Pora jesienna kojarzy się też z grzybobraniem. W polskich lasach rośnie wiele smacznych grzybów jadalnych. Prawdziwy grzybiarz, oprócz grzybów, powinien znać także drzewa. Grzyby żyją często w symbiozie z określonymi drzewami i właśnie pod nimi najczęściej można je znaleźć. </a:t>
            </a:r>
          </a:p>
          <a:p>
            <a:pPr algn="ctr"/>
            <a:r>
              <a:rPr lang="pl-PL" sz="1600" dirty="0" smtClean="0">
                <a:solidFill>
                  <a:srgbClr val="C00000"/>
                </a:solidFill>
                <a:latin typeface="Comic Sans MS" pitchFamily="66" charset="0"/>
              </a:rPr>
              <a:t>Ale są również gatunki niejadalne, a nawet trujące. </a:t>
            </a:r>
          </a:p>
          <a:p>
            <a:pPr algn="ctr"/>
            <a:r>
              <a:rPr lang="pl-PL" sz="1600" dirty="0" smtClean="0">
                <a:solidFill>
                  <a:srgbClr val="C00000"/>
                </a:solidFill>
                <a:latin typeface="Comic Sans MS" pitchFamily="66" charset="0"/>
              </a:rPr>
              <a:t>Pamiętaj! Zbieraj grzyby zawsze w towarzystwie kogoś dorosłego!</a:t>
            </a:r>
            <a:endParaRPr lang="pl-PL" sz="16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030" name="Picture 6" descr="Развитие, обучение детей - Neposed.net | ВКонтакте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1595"/>
          <a:stretch>
            <a:fillRect/>
          </a:stretch>
        </p:blipFill>
        <p:spPr bwMode="auto">
          <a:xfrm>
            <a:off x="357158" y="3714752"/>
            <a:ext cx="2928958" cy="2976434"/>
          </a:xfrm>
          <a:prstGeom prst="rect">
            <a:avLst/>
          </a:prstGeom>
          <a:noFill/>
        </p:spPr>
      </p:pic>
      <p:pic>
        <p:nvPicPr>
          <p:cNvPr id="1032" name="Picture 8" descr="Развитие, обучение детей - Neposed.net | ВКонтакте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4000504"/>
            <a:ext cx="2505061" cy="2499765"/>
          </a:xfrm>
          <a:prstGeom prst="rect">
            <a:avLst/>
          </a:prstGeom>
          <a:noFill/>
        </p:spPr>
      </p:pic>
      <p:pic>
        <p:nvPicPr>
          <p:cNvPr id="1034" name="Picture 10" descr="Грибы 🍄 | OK.RU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3500438"/>
            <a:ext cx="3143240" cy="3143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71472" y="404663"/>
            <a:ext cx="8032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solidFill>
                  <a:srgbClr val="C00000"/>
                </a:solidFill>
                <a:latin typeface="Comic Sans MS" pitchFamily="66" charset="0"/>
              </a:rPr>
              <a:t>Jesienią ogród </a:t>
            </a:r>
            <a:r>
              <a:rPr lang="pl-PL" sz="2000" dirty="0">
                <a:solidFill>
                  <a:srgbClr val="C00000"/>
                </a:solidFill>
                <a:latin typeface="Comic Sans MS" pitchFamily="66" charset="0"/>
              </a:rPr>
              <a:t>może tonąć w pięknych kwiatach. Jest mnóstwo roślin, które kwitną aż do przymrozków kolorując otoczenie domu w czasie jesiennej szarugi.</a:t>
            </a:r>
          </a:p>
        </p:txBody>
      </p:sp>
      <p:pic>
        <p:nvPicPr>
          <p:cNvPr id="1028" name="Picture 4" descr="Jar of Lavender 100% Cotton Flour Sack Dish Towel Tea Towel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9" t="2747" r="5372" b="3327"/>
          <a:stretch/>
        </p:blipFill>
        <p:spPr bwMode="auto">
          <a:xfrm>
            <a:off x="457850" y="2276872"/>
            <a:ext cx="2318327" cy="443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lue Hydrangeas 100% Cotton Flour Sack Dish Towel Tea Towel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7" t="4020" r="9516" b="3241"/>
          <a:stretch/>
        </p:blipFill>
        <p:spPr bwMode="auto">
          <a:xfrm>
            <a:off x="6502400" y="2632256"/>
            <a:ext cx="2102048" cy="422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LOUR SACK KITCHEN TEA DISH TOWEL AUTUMN SUNFLOWER BUCKET MARY LAKE THOMPSON #MaryLakeThompson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" t="7854" r="6121" b="7634"/>
          <a:stretch/>
        </p:blipFill>
        <p:spPr bwMode="auto">
          <a:xfrm>
            <a:off x="3519054" y="2914180"/>
            <a:ext cx="2207491" cy="379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275856" y="3146781"/>
            <a:ext cx="2364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C00000"/>
                </a:solidFill>
                <a:latin typeface="Comic Sans MS" pitchFamily="66" charset="0"/>
              </a:rPr>
              <a:t>Jesienne Kwiaty</a:t>
            </a:r>
            <a:endParaRPr lang="pl-PL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050" name="Picture 2" descr="Wrzos - kwiat jesieni, który leczy | kalendarzRolnikow.p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509" y="4184622"/>
            <a:ext cx="2052228" cy="138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stry Jesienne Bylinowe Wieloletnie (Marcinki) Sadzonki - Bilscy.inf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54" y="428604"/>
            <a:ext cx="2232963" cy="132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hryzantema - uprawa, pielęgnacja, wymagania | Zielony Ogróde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583184"/>
            <a:ext cx="2142238" cy="134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Jeżówka Mac'n Chees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91" y="4077072"/>
            <a:ext cx="2060848" cy="137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 flipH="1">
            <a:off x="530039" y="5650724"/>
            <a:ext cx="1471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C00000"/>
                </a:solidFill>
                <a:latin typeface="Comic Sans MS" pitchFamily="66" charset="0"/>
              </a:rPr>
              <a:t>Jeżówka</a:t>
            </a:r>
            <a:endParaRPr lang="pl-PL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060" name="Picture 12" descr="Miechunka pomidorowa – uprawa, pielęgnacja, najlepsze przepis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8" y="4720198"/>
            <a:ext cx="2016939" cy="133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3808600" y="6118634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C00000"/>
                </a:solidFill>
                <a:latin typeface="Comic Sans MS" pitchFamily="66" charset="0"/>
              </a:rPr>
              <a:t>Miechunka</a:t>
            </a:r>
            <a:endParaRPr lang="pl-PL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062" name="Picture 14" descr="Słoneczniki ozdobne słoneczne kwiat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071546"/>
            <a:ext cx="1853278" cy="138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ole tekstowe 10"/>
          <p:cNvSpPr txBox="1"/>
          <p:nvPr/>
        </p:nvSpPr>
        <p:spPr>
          <a:xfrm>
            <a:off x="6715140" y="5786454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C00000"/>
                </a:solidFill>
                <a:latin typeface="Comic Sans MS" pitchFamily="66" charset="0"/>
              </a:rPr>
              <a:t>Wrzos</a:t>
            </a:r>
            <a:endParaRPr lang="pl-PL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6715140" y="3000372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C00000"/>
                </a:solidFill>
                <a:latin typeface="Comic Sans MS" pitchFamily="66" charset="0"/>
              </a:rPr>
              <a:t>Chryzantemy</a:t>
            </a:r>
            <a:endParaRPr lang="pl-PL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3643306" y="1785926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C00000"/>
                </a:solidFill>
                <a:latin typeface="Comic Sans MS" pitchFamily="66" charset="0"/>
              </a:rPr>
              <a:t>Astry</a:t>
            </a:r>
            <a:endParaRPr lang="pl-PL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571472" y="257174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C00000"/>
                </a:solidFill>
                <a:latin typeface="Comic Sans MS" pitchFamily="66" charset="0"/>
              </a:rPr>
              <a:t>Słoneczniki</a:t>
            </a:r>
            <a:endParaRPr lang="pl-PL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229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85720" y="571480"/>
            <a:ext cx="44291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rgbClr val="009900"/>
                </a:solidFill>
                <a:latin typeface="Comic Sans MS" pitchFamily="66" charset="0"/>
              </a:rPr>
              <a:t>„Pani Jesień”</a:t>
            </a:r>
          </a:p>
          <a:p>
            <a:pPr algn="ctr"/>
            <a:r>
              <a:rPr lang="pl-PL" b="1" dirty="0" smtClean="0">
                <a:solidFill>
                  <a:srgbClr val="009900"/>
                </a:solidFill>
                <a:latin typeface="Comic Sans MS" pitchFamily="66" charset="0"/>
              </a:rPr>
              <a:t>Zofia Dąbrowska</a:t>
            </a:r>
          </a:p>
          <a:p>
            <a:pPr algn="ctr"/>
            <a:endParaRPr lang="pl-PL" dirty="0" smtClean="0">
              <a:latin typeface="Comic Sans MS" pitchFamily="66" charset="0"/>
            </a:endParaRPr>
          </a:p>
          <a:p>
            <a:pPr algn="ctr"/>
            <a:endParaRPr lang="pl-PL" sz="1400" dirty="0" smtClean="0"/>
          </a:p>
          <a:p>
            <a:pPr algn="ctr"/>
            <a:r>
              <a:rPr lang="pl-PL" sz="1400" dirty="0" smtClean="0">
                <a:solidFill>
                  <a:srgbClr val="C00000"/>
                </a:solidFill>
                <a:latin typeface="Comic Sans MS" pitchFamily="66" charset="0"/>
              </a:rPr>
              <a:t>Przeszedł sobie dawno  śliczny, złoty wrzesień.</a:t>
            </a:r>
          </a:p>
          <a:p>
            <a:pPr algn="ctr"/>
            <a:r>
              <a:rPr lang="pl-PL" sz="1400" dirty="0" smtClean="0">
                <a:solidFill>
                  <a:srgbClr val="C00000"/>
                </a:solidFill>
                <a:latin typeface="Comic Sans MS" pitchFamily="66" charset="0"/>
              </a:rPr>
              <a:t>Teraz nam październik dała Pani Jesień.</a:t>
            </a:r>
          </a:p>
          <a:p>
            <a:pPr algn="ctr"/>
            <a:endParaRPr lang="pl-PL" sz="14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r>
              <a:rPr lang="pl-PL" sz="1400" dirty="0" smtClean="0">
                <a:solidFill>
                  <a:srgbClr val="C00000"/>
                </a:solidFill>
                <a:latin typeface="Comic Sans MS" pitchFamily="66" charset="0"/>
              </a:rPr>
              <a:t>Słonko takie śpiące,  coraz później wstaje, </a:t>
            </a:r>
          </a:p>
          <a:p>
            <a:pPr algn="ctr"/>
            <a:r>
              <a:rPr lang="pl-PL" sz="1400" dirty="0" smtClean="0">
                <a:solidFill>
                  <a:srgbClr val="C00000"/>
                </a:solidFill>
                <a:latin typeface="Comic Sans MS" pitchFamily="66" charset="0"/>
              </a:rPr>
              <a:t>Ptaszki odlatują,  hen, w dalekie kraje. </a:t>
            </a:r>
          </a:p>
          <a:p>
            <a:pPr algn="ctr"/>
            <a:endParaRPr lang="pl-PL" sz="14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r>
              <a:rPr lang="pl-PL" sz="1400" dirty="0" smtClean="0">
                <a:solidFill>
                  <a:srgbClr val="C00000"/>
                </a:solidFill>
                <a:latin typeface="Comic Sans MS" pitchFamily="66" charset="0"/>
              </a:rPr>
              <a:t>W cieniu, pod drzewami  cicho śpią kasztany.</a:t>
            </a:r>
          </a:p>
          <a:p>
            <a:pPr algn="ctr"/>
            <a:r>
              <a:rPr lang="pl-PL" sz="1400" dirty="0" smtClean="0">
                <a:solidFill>
                  <a:srgbClr val="C00000"/>
                </a:solidFill>
                <a:latin typeface="Comic Sans MS" pitchFamily="66" charset="0"/>
              </a:rPr>
              <a:t>Każdy błyszczy pięknie,  niby malowany. </a:t>
            </a:r>
          </a:p>
          <a:p>
            <a:pPr algn="ctr"/>
            <a:endParaRPr lang="pl-PL" sz="14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r>
              <a:rPr lang="pl-PL" sz="1400" dirty="0" smtClean="0">
                <a:solidFill>
                  <a:srgbClr val="C00000"/>
                </a:solidFill>
                <a:latin typeface="Comic Sans MS" pitchFamily="66" charset="0"/>
              </a:rPr>
              <a:t>Lecą liście z drzewa  różnokolorowe.</a:t>
            </a:r>
          </a:p>
          <a:p>
            <a:pPr algn="ctr"/>
            <a:r>
              <a:rPr lang="pl-PL" sz="1400" dirty="0" smtClean="0">
                <a:solidFill>
                  <a:srgbClr val="C00000"/>
                </a:solidFill>
                <a:latin typeface="Comic Sans MS" pitchFamily="66" charset="0"/>
              </a:rPr>
              <a:t>Te są żółto – złote, a tamte – brązowe. </a:t>
            </a:r>
          </a:p>
          <a:p>
            <a:pPr algn="ctr"/>
            <a:endParaRPr lang="pl-PL" sz="14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r>
              <a:rPr lang="pl-PL" sz="1400" dirty="0" smtClean="0">
                <a:solidFill>
                  <a:srgbClr val="C00000"/>
                </a:solidFill>
                <a:latin typeface="Comic Sans MS" pitchFamily="66" charset="0"/>
              </a:rPr>
              <a:t>Jeszcze niby ciepło,  słonko świeci, grzeje.</a:t>
            </a:r>
          </a:p>
          <a:p>
            <a:pPr algn="ctr"/>
            <a:r>
              <a:rPr lang="pl-PL" sz="1400" dirty="0" smtClean="0">
                <a:solidFill>
                  <a:srgbClr val="C00000"/>
                </a:solidFill>
                <a:latin typeface="Comic Sans MS" pitchFamily="66" charset="0"/>
              </a:rPr>
              <a:t>Aż tu nagle skądś  wichrzysko zawieje.</a:t>
            </a:r>
          </a:p>
          <a:p>
            <a:pPr algn="ctr"/>
            <a:endParaRPr lang="pl-PL" sz="14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r>
              <a:rPr lang="pl-PL" sz="1400" dirty="0" smtClean="0">
                <a:solidFill>
                  <a:srgbClr val="C00000"/>
                </a:solidFill>
                <a:latin typeface="Comic Sans MS" pitchFamily="66" charset="0"/>
              </a:rPr>
              <a:t>Chmur wielkich, deszczowych nazbiera, napędzi. </a:t>
            </a:r>
          </a:p>
          <a:p>
            <a:pPr algn="ctr"/>
            <a:r>
              <a:rPr lang="pl-PL" sz="1400" dirty="0" smtClean="0">
                <a:solidFill>
                  <a:srgbClr val="C00000"/>
                </a:solidFill>
                <a:latin typeface="Comic Sans MS" pitchFamily="66" charset="0"/>
              </a:rPr>
              <a:t>Tak się pan listopad nauwija wszędzie.</a:t>
            </a:r>
          </a:p>
          <a:p>
            <a:pPr algn="ctr"/>
            <a:endParaRPr lang="pl-PL" sz="1400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3074" name="Picture 2" descr="Obraz może zawierać: 1 osob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500042"/>
            <a:ext cx="4357718" cy="5942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57158" y="500042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C00000"/>
                </a:solidFill>
                <a:latin typeface="Comic Sans MS" pitchFamily="66" charset="0"/>
              </a:rPr>
              <a:t>Jesienią sadownicy rozpoczynają zbiór owoców w sadzie takich jak jabłka, gruszki, śliwki, z których robione są później rozmaite przetwory. </a:t>
            </a:r>
            <a:endParaRPr lang="pl-PL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7412" name="Picture 4" descr=" "/>
          <p:cNvPicPr>
            <a:picLocks noChangeAspect="1" noChangeArrowheads="1"/>
          </p:cNvPicPr>
          <p:nvPr/>
        </p:nvPicPr>
        <p:blipFill rotWithShape="1">
          <a:blip r:embed="rId2"/>
          <a:srcRect l="5066" b="9773"/>
          <a:stretch/>
        </p:blipFill>
        <p:spPr bwMode="auto">
          <a:xfrm>
            <a:off x="1331640" y="1571612"/>
            <a:ext cx="6597945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27584" y="836712"/>
            <a:ext cx="3600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C00000"/>
                </a:solidFill>
                <a:latin typeface="Comic Sans MS" pitchFamily="66" charset="0"/>
              </a:rPr>
              <a:t>„W sadzie”</a:t>
            </a:r>
          </a:p>
          <a:p>
            <a:pPr algn="ctr"/>
            <a:r>
              <a:rPr lang="pl-PL" b="1" dirty="0" smtClean="0">
                <a:solidFill>
                  <a:srgbClr val="C00000"/>
                </a:solidFill>
                <a:latin typeface="Comic Sans MS" pitchFamily="66" charset="0"/>
              </a:rPr>
              <a:t>Małgorzata Strzałkowska</a:t>
            </a:r>
          </a:p>
          <a:p>
            <a:endParaRPr lang="pl-PL" dirty="0"/>
          </a:p>
          <a:p>
            <a:endParaRPr lang="pl-PL" dirty="0" smtClean="0"/>
          </a:p>
          <a:p>
            <a:pPr algn="ctr"/>
            <a:r>
              <a:rPr lang="pl-PL" dirty="0" smtClean="0">
                <a:solidFill>
                  <a:srgbClr val="C00000"/>
                </a:solidFill>
                <a:latin typeface="Comic Sans MS" pitchFamily="66" charset="0"/>
              </a:rPr>
              <a:t>W sadzie na kocyku,</a:t>
            </a:r>
          </a:p>
          <a:p>
            <a:pPr algn="ctr"/>
            <a:r>
              <a:rPr lang="pl-PL" dirty="0" smtClean="0">
                <a:solidFill>
                  <a:srgbClr val="C00000"/>
                </a:solidFill>
                <a:latin typeface="Comic Sans MS" pitchFamily="66" charset="0"/>
              </a:rPr>
              <a:t>Liczę liście na trawniku</a:t>
            </a:r>
          </a:p>
          <a:p>
            <a:pPr algn="ctr"/>
            <a:r>
              <a:rPr lang="pl-PL" dirty="0" smtClean="0">
                <a:solidFill>
                  <a:srgbClr val="C00000"/>
                </a:solidFill>
                <a:latin typeface="Comic Sans MS" pitchFamily="66" charset="0"/>
              </a:rPr>
              <a:t>I spoglądam na ciut senny</a:t>
            </a:r>
          </a:p>
          <a:p>
            <a:pPr algn="ctr"/>
            <a:r>
              <a:rPr lang="pl-PL" dirty="0" smtClean="0">
                <a:solidFill>
                  <a:srgbClr val="C00000"/>
                </a:solidFill>
                <a:latin typeface="Comic Sans MS" pitchFamily="66" charset="0"/>
              </a:rPr>
              <a:t>Pełen jabłek sad jesienny.</a:t>
            </a:r>
          </a:p>
          <a:p>
            <a:pPr algn="ctr"/>
            <a:endParaRPr lang="pl-PL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r>
              <a:rPr lang="pl-PL" dirty="0" smtClean="0">
                <a:solidFill>
                  <a:srgbClr val="C00000"/>
                </a:solidFill>
                <a:latin typeface="Comic Sans MS" pitchFamily="66" charset="0"/>
              </a:rPr>
              <a:t>Wrona kracze, jeż poluje,</a:t>
            </a:r>
          </a:p>
          <a:p>
            <a:pPr algn="ctr"/>
            <a:r>
              <a:rPr lang="pl-PL" dirty="0" smtClean="0">
                <a:solidFill>
                  <a:srgbClr val="C00000"/>
                </a:solidFill>
                <a:latin typeface="Comic Sans MS" pitchFamily="66" charset="0"/>
              </a:rPr>
              <a:t>Pajęczynę pająk snuje,</a:t>
            </a:r>
          </a:p>
          <a:p>
            <a:pPr algn="ctr"/>
            <a:r>
              <a:rPr lang="pl-PL" dirty="0" smtClean="0">
                <a:solidFill>
                  <a:srgbClr val="C00000"/>
                </a:solidFill>
                <a:latin typeface="Comic Sans MS" pitchFamily="66" charset="0"/>
              </a:rPr>
              <a:t>Leci siwy dym z komina,</a:t>
            </a:r>
          </a:p>
          <a:p>
            <a:pPr algn="ctr"/>
            <a:r>
              <a:rPr lang="pl-PL" dirty="0" smtClean="0">
                <a:solidFill>
                  <a:srgbClr val="C00000"/>
                </a:solidFill>
                <a:latin typeface="Comic Sans MS" pitchFamily="66" charset="0"/>
              </a:rPr>
              <a:t>A wiewiórka orzech wcina.</a:t>
            </a:r>
          </a:p>
          <a:p>
            <a:pPr algn="ctr"/>
            <a:endParaRPr lang="pl-PL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r>
              <a:rPr lang="pl-PL" dirty="0" smtClean="0">
                <a:solidFill>
                  <a:srgbClr val="C00000"/>
                </a:solidFill>
                <a:latin typeface="Comic Sans MS" pitchFamily="66" charset="0"/>
              </a:rPr>
              <a:t>W górze błyszczy złote słonko,</a:t>
            </a:r>
          </a:p>
          <a:p>
            <a:pPr algn="ctr"/>
            <a:r>
              <a:rPr lang="pl-PL" dirty="0" smtClean="0">
                <a:solidFill>
                  <a:srgbClr val="C00000"/>
                </a:solidFill>
                <a:latin typeface="Comic Sans MS" pitchFamily="66" charset="0"/>
              </a:rPr>
              <a:t>A ja siedzę pod jabłonką</a:t>
            </a:r>
          </a:p>
          <a:p>
            <a:pPr algn="ctr"/>
            <a:r>
              <a:rPr lang="pl-PL" dirty="0" smtClean="0">
                <a:solidFill>
                  <a:srgbClr val="C00000"/>
                </a:solidFill>
                <a:latin typeface="Comic Sans MS" pitchFamily="66" charset="0"/>
              </a:rPr>
              <a:t>I spoglądam prosto w chmury,</a:t>
            </a:r>
          </a:p>
          <a:p>
            <a:pPr algn="ctr"/>
            <a:r>
              <a:rPr lang="pl-PL" dirty="0" smtClean="0">
                <a:solidFill>
                  <a:srgbClr val="C00000"/>
                </a:solidFill>
                <a:latin typeface="Comic Sans MS" pitchFamily="66" charset="0"/>
              </a:rPr>
              <a:t>Smażąc w myślach konfitury.</a:t>
            </a:r>
            <a:endParaRPr lang="pl-PL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3076" name="Picture 4" descr="Page 32 - Elementarz odkrywców. Podręcznik kl.2 cz.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97" t="4198" b="21799"/>
          <a:stretch/>
        </p:blipFill>
        <p:spPr bwMode="auto">
          <a:xfrm>
            <a:off x="5220072" y="1772815"/>
            <a:ext cx="2376264" cy="379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956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57158" y="500042"/>
            <a:ext cx="8429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C00000"/>
                </a:solidFill>
                <a:latin typeface="Comic Sans MS" pitchFamily="66" charset="0"/>
              </a:rPr>
              <a:t>Jesienią zwierzęta przygotowują się do przetrwania najtrudniejszej pory roku – zimy. Ssaki pokrywają się grubszym futrem. Sarna zmienia sierść na szarobrunatną, a zając bielak bieleje. Pozwoli mu to lepiej się ukryć w białym od śniegu krajobrazie.</a:t>
            </a:r>
            <a:endParaRPr lang="pl-PL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032" name="Picture 8" descr="LEŚNE ZWIERZĘTA. - Ułóż Puzzle Online za darmo na Puzzle Facto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000240"/>
            <a:ext cx="6191250" cy="4238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57158" y="500042"/>
            <a:ext cx="8429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C00000"/>
                </a:solidFill>
                <a:latin typeface="Comic Sans MS" pitchFamily="66" charset="0"/>
              </a:rPr>
              <a:t>Niektóre zwierzęta szykują zapasy na zimę. Wiewiórki i sójki zbierają  orzechy i żołędzie. Krety przynoszą do nory dżdżownice. Borsuki i niedźwiedzie gromadzą pod skórą tłuszcz.</a:t>
            </a:r>
            <a:endParaRPr lang="pl-PL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44038" name="Picture 6" descr="Kret Grafika Wektorowa, Clipartów I Ilustracji - 123R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749" b="18114"/>
          <a:stretch>
            <a:fillRect/>
          </a:stretch>
        </p:blipFill>
        <p:spPr bwMode="auto">
          <a:xfrm>
            <a:off x="428596" y="4214818"/>
            <a:ext cx="2979966" cy="2071702"/>
          </a:xfrm>
          <a:prstGeom prst="rect">
            <a:avLst/>
          </a:prstGeom>
          <a:noFill/>
        </p:spPr>
      </p:pic>
      <p:pic>
        <p:nvPicPr>
          <p:cNvPr id="44040" name="Picture 8" descr="Modrosójka błękitna clipart. Darmowe pobieranie. | Creazilla"/>
          <p:cNvPicPr>
            <a:picLocks noChangeAspect="1" noChangeArrowheads="1"/>
          </p:cNvPicPr>
          <p:nvPr/>
        </p:nvPicPr>
        <p:blipFill>
          <a:blip r:embed="rId3" cstate="print"/>
          <a:srcRect t="3922" r="10551"/>
          <a:stretch>
            <a:fillRect/>
          </a:stretch>
        </p:blipFill>
        <p:spPr bwMode="auto">
          <a:xfrm>
            <a:off x="3571868" y="2285992"/>
            <a:ext cx="2780190" cy="2071702"/>
          </a:xfrm>
          <a:prstGeom prst="rect">
            <a:avLst/>
          </a:prstGeom>
          <a:noFill/>
        </p:spPr>
      </p:pic>
      <p:pic>
        <p:nvPicPr>
          <p:cNvPr id="18434" name="Picture 2" descr="Картинки-шаблоны на тему «Осень»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3214686"/>
            <a:ext cx="2357454" cy="32611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57158" y="285728"/>
            <a:ext cx="8429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C00000"/>
                </a:solidFill>
                <a:latin typeface="Comic Sans MS" pitchFamily="66" charset="0"/>
              </a:rPr>
              <a:t>Niedźwiedzie i borsuki zapadają jesienią w płytki sen, z którego czasem się budzą, by zaspokoić pragnienie.  Nietoperze, jeże i susły zapadają w bardzo głęboki sen nazywany hibernacją. Biorą oddech do kilka minut, a niektóre nawet rzadziej niż raz na godzinę. </a:t>
            </a:r>
            <a:endParaRPr lang="pl-PL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771800" y="6072206"/>
            <a:ext cx="60150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dirty="0" smtClean="0">
                <a:solidFill>
                  <a:srgbClr val="002060"/>
                </a:solidFill>
                <a:latin typeface="Comic Sans MS" pitchFamily="66" charset="0"/>
              </a:rPr>
              <a:t>Wiadomo już, dlaczego o kimś, kto bardzo głęboko śpi, mówimy, że </a:t>
            </a:r>
            <a:r>
              <a:rPr lang="pl-PL" sz="1200" b="1" dirty="0" smtClean="0">
                <a:solidFill>
                  <a:srgbClr val="002060"/>
                </a:solidFill>
                <a:latin typeface="Comic Sans MS" pitchFamily="66" charset="0"/>
              </a:rPr>
              <a:t>śpi jak suseł</a:t>
            </a:r>
            <a:r>
              <a:rPr lang="pl-PL" sz="1400" b="1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  <a:endParaRPr lang="pl-PL" sz="1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3010" name="Picture 2" descr="Sen zimowy i letni zwierząt, hibernacja, estywacja, torpor | DinoAnimals.pl  - Part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3714752"/>
            <a:ext cx="2777837" cy="1965273"/>
          </a:xfrm>
          <a:prstGeom prst="rect">
            <a:avLst/>
          </a:prstGeom>
          <a:noFill/>
        </p:spPr>
      </p:pic>
      <p:pic>
        <p:nvPicPr>
          <p:cNvPr id="43012" name="Picture 4" descr="Bat Sleeping Stock Illustrations – 180 Bat Sleeping Stock Illustrations,  Vectors &amp; Clipart - Dreamstim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928802"/>
            <a:ext cx="1857388" cy="2176627"/>
          </a:xfrm>
          <a:prstGeom prst="rect">
            <a:avLst/>
          </a:prstGeom>
          <a:noFill/>
        </p:spPr>
      </p:pic>
      <p:pic>
        <p:nvPicPr>
          <p:cNvPr id="17410" name="Picture 2" descr="Как здорово спрятаться от стужи и вьюги в тёплой норке и проспать до весны! Некоторые звери так и проводят зиму. Это бурундук, красивый рыжеватый зверёк с пятью чёрными полосками на спине, житель сибирских лесов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1928802"/>
            <a:ext cx="1928794" cy="1641527"/>
          </a:xfrm>
          <a:prstGeom prst="rect">
            <a:avLst/>
          </a:prstGeom>
          <a:noFill/>
        </p:spPr>
      </p:pic>
      <p:pic>
        <p:nvPicPr>
          <p:cNvPr id="17412" name="Picture 4" descr="Самое интересное в интернете - Древесная фея Victoria Plum by Angela Rippon"/>
          <p:cNvPicPr>
            <a:picLocks noChangeAspect="1" noChangeArrowheads="1"/>
          </p:cNvPicPr>
          <p:nvPr/>
        </p:nvPicPr>
        <p:blipFill>
          <a:blip r:embed="rId5"/>
          <a:srcRect l="6649" t="54709" r="8244" b="3514"/>
          <a:stretch>
            <a:fillRect/>
          </a:stretch>
        </p:blipFill>
        <p:spPr bwMode="auto">
          <a:xfrm>
            <a:off x="2357422" y="4143380"/>
            <a:ext cx="2428892" cy="1593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621507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Open Sans"/>
                <a:cs typeface="Arial" pitchFamily="34" charset="0"/>
              </a:rPr>
              <a:t/>
            </a:r>
            <a:b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Open Sans"/>
                <a:cs typeface="Arial" pitchFamily="34" charset="0"/>
              </a:rPr>
            </a:b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Open Sans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500034" y="500042"/>
            <a:ext cx="81439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C00000"/>
                </a:solidFill>
                <a:latin typeface="Comic Sans MS" pitchFamily="66" charset="0"/>
              </a:rPr>
              <a:t>Wraz z końcem lata wiele ptaków odlatuje z naszego kraju w poszukiwaniu cieplejszych miejsc. Zimą, gdy nadejdą mrozy, a śnieg pokryje wszystko dookoła, bardzo trudno będzie im znaleźć coś do jedzenia. </a:t>
            </a:r>
          </a:p>
          <a:p>
            <a:pPr algn="ctr"/>
            <a:r>
              <a:rPr lang="pl-PL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Jesienne migracje ptaków mogą odbywać się w kluczu, w grupie lub w pojedynkę. Ptaki lecące w grupie mają łatwiej niż te, które wędrują w pojedynkę. Osłaniają się nawzajem od wiatru, łatwiej jest im też zauważyć dobre miejsce na postój.</a:t>
            </a:r>
            <a:endParaRPr lang="pl-PL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052" name="Picture 4" descr="https://static.epodreczniki.pl/portal/f/res-minimized/R17Dn8fFbejCa/5/2XTlbDOmbS5m8NHWwDtmx4LDCdZ1RAP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0" y="3214686"/>
            <a:ext cx="5204282" cy="308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Zamiast wygrzewać pióra w słońcu Afryki, bociany wolą brodzić w polskim  śniegu - Wydarzenia - Wiadomości z kraju i ze świata - Dziennik.pl -  Wydarzenia i Fakty - Dziennik.pl"/>
          <p:cNvPicPr>
            <a:picLocks noChangeAspect="1" noChangeArrowheads="1"/>
          </p:cNvPicPr>
          <p:nvPr/>
        </p:nvPicPr>
        <p:blipFill>
          <a:blip r:embed="rId2"/>
          <a:srcRect l="25957" t="14954" r="9204" b="25297"/>
          <a:stretch>
            <a:fillRect/>
          </a:stretch>
        </p:blipFill>
        <p:spPr bwMode="auto">
          <a:xfrm>
            <a:off x="6500826" y="214290"/>
            <a:ext cx="2355340" cy="1714512"/>
          </a:xfrm>
          <a:prstGeom prst="rect">
            <a:avLst/>
          </a:prstGeom>
          <a:noFill/>
        </p:spPr>
      </p:pic>
      <p:pic>
        <p:nvPicPr>
          <p:cNvPr id="21510" name="Picture 6" descr="Skowronek zwyczajny – ptak zwiastujący wiosnę | Silence Nature"/>
          <p:cNvPicPr>
            <a:picLocks noChangeAspect="1" noChangeArrowheads="1"/>
          </p:cNvPicPr>
          <p:nvPr/>
        </p:nvPicPr>
        <p:blipFill>
          <a:blip r:embed="rId3"/>
          <a:srcRect l="16242" t="11765" r="14968" b="13235"/>
          <a:stretch>
            <a:fillRect/>
          </a:stretch>
        </p:blipFill>
        <p:spPr bwMode="auto">
          <a:xfrm>
            <a:off x="6500826" y="4286256"/>
            <a:ext cx="2286016" cy="1762137"/>
          </a:xfrm>
          <a:prstGeom prst="rect">
            <a:avLst/>
          </a:prstGeom>
          <a:noFill/>
        </p:spPr>
      </p:pic>
      <p:pic>
        <p:nvPicPr>
          <p:cNvPr id="21512" name="Picture 8" descr="Kukułka najlepiej pokazuje stan środowiska - Jedynka - polskieradio.pl"/>
          <p:cNvPicPr>
            <a:picLocks noChangeAspect="1" noChangeArrowheads="1"/>
          </p:cNvPicPr>
          <p:nvPr/>
        </p:nvPicPr>
        <p:blipFill>
          <a:blip r:embed="rId4" cstate="print"/>
          <a:srcRect l="12693" r="11154"/>
          <a:stretch>
            <a:fillRect/>
          </a:stretch>
        </p:blipFill>
        <p:spPr bwMode="auto">
          <a:xfrm>
            <a:off x="285720" y="214290"/>
            <a:ext cx="2373940" cy="1714512"/>
          </a:xfrm>
          <a:prstGeom prst="rect">
            <a:avLst/>
          </a:prstGeom>
          <a:noFill/>
        </p:spPr>
      </p:pic>
      <p:sp>
        <p:nvSpPr>
          <p:cNvPr id="8" name="Prostokąt zaokrąglony 7"/>
          <p:cNvSpPr/>
          <p:nvPr/>
        </p:nvSpPr>
        <p:spPr>
          <a:xfrm>
            <a:off x="1928794" y="2857496"/>
            <a:ext cx="5214974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0000"/>
                </a:solidFill>
                <a:latin typeface="Comic Sans MS" pitchFamily="66" charset="0"/>
              </a:rPr>
              <a:t>Ptaki odlatujące jesienią do ciepłych krajów</a:t>
            </a:r>
            <a:endParaRPr lang="pl-PL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6929454" y="214311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C00000"/>
                </a:solidFill>
                <a:latin typeface="Comic Sans MS" pitchFamily="66" charset="0"/>
              </a:rPr>
              <a:t>Bocian</a:t>
            </a:r>
            <a:endParaRPr lang="pl-PL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1266" name="Picture 2" descr="Ptak dudek . na Stylowi.pl"/>
          <p:cNvPicPr>
            <a:picLocks noChangeAspect="1" noChangeArrowheads="1"/>
          </p:cNvPicPr>
          <p:nvPr/>
        </p:nvPicPr>
        <p:blipFill>
          <a:blip r:embed="rId5"/>
          <a:srcRect l="10135" r="27027"/>
          <a:stretch>
            <a:fillRect/>
          </a:stretch>
        </p:blipFill>
        <p:spPr bwMode="auto">
          <a:xfrm>
            <a:off x="214282" y="4143381"/>
            <a:ext cx="2786082" cy="1968092"/>
          </a:xfrm>
          <a:prstGeom prst="rect">
            <a:avLst/>
          </a:prstGeom>
          <a:noFill/>
        </p:spPr>
      </p:pic>
      <p:sp>
        <p:nvSpPr>
          <p:cNvPr id="10" name="pole tekstowe 9"/>
          <p:cNvSpPr txBox="1"/>
          <p:nvPr/>
        </p:nvSpPr>
        <p:spPr>
          <a:xfrm>
            <a:off x="642910" y="621508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C00000"/>
                </a:solidFill>
                <a:latin typeface="Comic Sans MS" pitchFamily="66" charset="0"/>
              </a:rPr>
              <a:t>Dudek</a:t>
            </a:r>
            <a:endParaRPr lang="pl-PL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1268" name="Picture 4" descr="BirdWatching.pl - Galeria - Czajka"/>
          <p:cNvPicPr>
            <a:picLocks noChangeAspect="1" noChangeArrowheads="1"/>
          </p:cNvPicPr>
          <p:nvPr/>
        </p:nvPicPr>
        <p:blipFill>
          <a:blip r:embed="rId6"/>
          <a:srcRect l="27832" t="6598" b="7624"/>
          <a:stretch>
            <a:fillRect/>
          </a:stretch>
        </p:blipFill>
        <p:spPr bwMode="auto">
          <a:xfrm>
            <a:off x="3500430" y="3929066"/>
            <a:ext cx="2590784" cy="2050911"/>
          </a:xfrm>
          <a:prstGeom prst="rect">
            <a:avLst/>
          </a:prstGeom>
          <a:noFill/>
        </p:spPr>
      </p:pic>
      <p:sp>
        <p:nvSpPr>
          <p:cNvPr id="12" name="pole tekstowe 11"/>
          <p:cNvSpPr txBox="1"/>
          <p:nvPr/>
        </p:nvSpPr>
        <p:spPr>
          <a:xfrm>
            <a:off x="3786182" y="6143644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C00000"/>
                </a:solidFill>
                <a:latin typeface="Comic Sans MS" pitchFamily="66" charset="0"/>
              </a:rPr>
              <a:t>Czajka</a:t>
            </a:r>
            <a:endParaRPr lang="pl-PL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714348" y="207167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C00000"/>
                </a:solidFill>
                <a:latin typeface="Comic Sans MS" pitchFamily="66" charset="0"/>
              </a:rPr>
              <a:t>Kukułka</a:t>
            </a:r>
            <a:endParaRPr lang="pl-PL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6929454" y="628652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C00000"/>
                </a:solidFill>
                <a:latin typeface="Comic Sans MS" pitchFamily="66" charset="0"/>
              </a:rPr>
              <a:t>Skowronek</a:t>
            </a:r>
            <a:endParaRPr lang="pl-PL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1270" name="Picture 6" descr="WILGA. Ptak. Zwierzę - wilga, wilga zwyczajna | ekologia.pl"/>
          <p:cNvPicPr>
            <a:picLocks noChangeAspect="1" noChangeArrowheads="1"/>
          </p:cNvPicPr>
          <p:nvPr/>
        </p:nvPicPr>
        <p:blipFill>
          <a:blip r:embed="rId7" cstate="print"/>
          <a:srcRect l="9003" t="7303" r="10705" b="8061"/>
          <a:stretch>
            <a:fillRect/>
          </a:stretch>
        </p:blipFill>
        <p:spPr bwMode="auto">
          <a:xfrm>
            <a:off x="3357554" y="428604"/>
            <a:ext cx="2571768" cy="1500198"/>
          </a:xfrm>
          <a:prstGeom prst="rect">
            <a:avLst/>
          </a:prstGeom>
          <a:noFill/>
        </p:spPr>
      </p:pic>
      <p:sp>
        <p:nvSpPr>
          <p:cNvPr id="16" name="pole tekstowe 15"/>
          <p:cNvSpPr txBox="1"/>
          <p:nvPr/>
        </p:nvSpPr>
        <p:spPr>
          <a:xfrm>
            <a:off x="3786182" y="207167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C00000"/>
                </a:solidFill>
                <a:latin typeface="Comic Sans MS" pitchFamily="66" charset="0"/>
              </a:rPr>
              <a:t>Wilga</a:t>
            </a:r>
            <a:endParaRPr lang="pl-PL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zaokrąglony 7"/>
          <p:cNvSpPr/>
          <p:nvPr/>
        </p:nvSpPr>
        <p:spPr>
          <a:xfrm>
            <a:off x="3000364" y="2857496"/>
            <a:ext cx="3286148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0000"/>
                </a:solidFill>
                <a:latin typeface="Comic Sans MS" pitchFamily="66" charset="0"/>
              </a:rPr>
              <a:t>Ptaki pozostające w Polsce</a:t>
            </a:r>
            <a:endParaRPr lang="pl-PL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5643570" y="214311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C00000"/>
                </a:solidFill>
                <a:latin typeface="Comic Sans MS" pitchFamily="66" charset="0"/>
              </a:rPr>
              <a:t>Sójka</a:t>
            </a:r>
            <a:endParaRPr lang="pl-PL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642910" y="621508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C00000"/>
                </a:solidFill>
                <a:latin typeface="Comic Sans MS" pitchFamily="66" charset="0"/>
              </a:rPr>
              <a:t>Gołąb</a:t>
            </a:r>
            <a:endParaRPr lang="pl-PL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857224" y="2571744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C00000"/>
                </a:solidFill>
                <a:latin typeface="Comic Sans MS" pitchFamily="66" charset="0"/>
              </a:rPr>
              <a:t>Dzięcioł</a:t>
            </a:r>
            <a:endParaRPr lang="pl-PL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6929454" y="628652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C00000"/>
                </a:solidFill>
                <a:latin typeface="Comic Sans MS" pitchFamily="66" charset="0"/>
              </a:rPr>
              <a:t>Wróbel</a:t>
            </a:r>
            <a:endParaRPr lang="pl-PL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026" name="Picture 2" descr="Dzięcioł duży - Medianauka.p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66"/>
            <a:ext cx="1714512" cy="2080912"/>
          </a:xfrm>
          <a:prstGeom prst="rect">
            <a:avLst/>
          </a:prstGeom>
          <a:noFill/>
        </p:spPr>
      </p:pic>
      <p:pic>
        <p:nvPicPr>
          <p:cNvPr id="1028" name="Picture 4" descr="Sójka zwyczajna – &quot;leśny krzykacz&quot; | DinoAnimals.p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571480"/>
            <a:ext cx="2784806" cy="1393870"/>
          </a:xfrm>
          <a:prstGeom prst="rect">
            <a:avLst/>
          </a:prstGeom>
          <a:noFill/>
        </p:spPr>
      </p:pic>
      <p:pic>
        <p:nvPicPr>
          <p:cNvPr id="1030" name="Picture 6" descr="Wróbel zwyczajny - e-ogrod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4000504"/>
            <a:ext cx="2209799" cy="2209799"/>
          </a:xfrm>
          <a:prstGeom prst="rect">
            <a:avLst/>
          </a:prstGeom>
          <a:noFill/>
        </p:spPr>
      </p:pic>
      <p:pic>
        <p:nvPicPr>
          <p:cNvPr id="1032" name="Picture 8" descr="Gołąb skalny – Wikipedia, wolna encyklopedia"/>
          <p:cNvPicPr>
            <a:picLocks noChangeAspect="1" noChangeArrowheads="1"/>
          </p:cNvPicPr>
          <p:nvPr/>
        </p:nvPicPr>
        <p:blipFill>
          <a:blip r:embed="rId5" cstate="print"/>
          <a:srcRect l="5946" t="19028" r="22700" b="9618"/>
          <a:stretch>
            <a:fillRect/>
          </a:stretch>
        </p:blipFill>
        <p:spPr bwMode="auto">
          <a:xfrm>
            <a:off x="357158" y="4071942"/>
            <a:ext cx="2786082" cy="20895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zaokrąglony 7"/>
          <p:cNvSpPr/>
          <p:nvPr/>
        </p:nvSpPr>
        <p:spPr>
          <a:xfrm>
            <a:off x="1928794" y="3143248"/>
            <a:ext cx="5214974" cy="7858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0000"/>
                </a:solidFill>
                <a:latin typeface="Comic Sans MS" pitchFamily="66" charset="0"/>
              </a:rPr>
              <a:t>Ptaki przylatujące jesienią do Polski</a:t>
            </a:r>
            <a:endParaRPr lang="pl-PL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3571868" y="5214950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C00000"/>
                </a:solidFill>
                <a:latin typeface="Comic Sans MS" pitchFamily="66" charset="0"/>
              </a:rPr>
              <a:t>Jemiołuszka</a:t>
            </a:r>
            <a:endParaRPr lang="pl-PL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4286248" y="114298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C00000"/>
                </a:solidFill>
                <a:latin typeface="Comic Sans MS" pitchFamily="66" charset="0"/>
              </a:rPr>
              <a:t>Gil</a:t>
            </a:r>
            <a:endParaRPr lang="pl-PL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35842" name="Picture 2" descr="Lepiej widoczny jest zimą (Opowieści z lasu odc 148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00720"/>
            <a:ext cx="3637061" cy="2423192"/>
          </a:xfrm>
          <a:prstGeom prst="rect">
            <a:avLst/>
          </a:prstGeom>
          <a:noFill/>
        </p:spPr>
      </p:pic>
      <p:pic>
        <p:nvPicPr>
          <p:cNvPr id="35844" name="Picture 4" descr="BirdWatching.pl - Galeria - Jemiołusz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112" y="4386588"/>
            <a:ext cx="3154308" cy="21008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357422" y="2928933"/>
            <a:ext cx="450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C00000"/>
                </a:solidFill>
                <a:latin typeface="Comic Sans MS" pitchFamily="66" charset="0"/>
              </a:rPr>
              <a:t>Jesienne Dni Świąteczne</a:t>
            </a:r>
            <a:endParaRPr lang="pl-PL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3" name="Picture 2" descr="100 lecie odzyskania niepodległości Polski - 143137 - Przedszkolowo.p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85728"/>
            <a:ext cx="2449412" cy="179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357158" y="2143116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C00000"/>
                </a:solidFill>
                <a:latin typeface="Comic Sans MS" pitchFamily="66" charset="0"/>
              </a:rPr>
              <a:t>Narodowe Święto Niepodległości</a:t>
            </a:r>
            <a:endParaRPr lang="pl-PL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5" name="Picture 2" descr="2017_10_31 Zajęcia dotyczące święta zmarłych w gr. III | Przedszkole  Samorządowe nr 23 w Kielca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" t="3754" r="2035" b="2720"/>
          <a:stretch>
            <a:fillRect/>
          </a:stretch>
        </p:blipFill>
        <p:spPr bwMode="auto">
          <a:xfrm>
            <a:off x="357158" y="3929066"/>
            <a:ext cx="2286016" cy="158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357158" y="5715016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C00000"/>
                </a:solidFill>
                <a:latin typeface="Comic Sans MS" pitchFamily="66" charset="0"/>
              </a:rPr>
              <a:t>Dzień Wszystkich Świętych</a:t>
            </a:r>
            <a:endParaRPr lang="pl-PL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4342" name="Picture 6" descr="Andrzejki - Szkolne Blogi"/>
          <p:cNvPicPr>
            <a:picLocks noChangeAspect="1" noChangeArrowheads="1"/>
          </p:cNvPicPr>
          <p:nvPr/>
        </p:nvPicPr>
        <p:blipFill>
          <a:blip r:embed="rId4"/>
          <a:srcRect t="17315"/>
          <a:stretch>
            <a:fillRect/>
          </a:stretch>
        </p:blipFill>
        <p:spPr bwMode="auto">
          <a:xfrm>
            <a:off x="6215074" y="4071942"/>
            <a:ext cx="2571768" cy="1579005"/>
          </a:xfrm>
          <a:prstGeom prst="rect">
            <a:avLst/>
          </a:prstGeom>
          <a:noFill/>
        </p:spPr>
      </p:pic>
      <p:sp>
        <p:nvSpPr>
          <p:cNvPr id="10" name="pole tekstowe 9"/>
          <p:cNvSpPr txBox="1"/>
          <p:nvPr/>
        </p:nvSpPr>
        <p:spPr>
          <a:xfrm>
            <a:off x="6643702" y="5715016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C00000"/>
                </a:solidFill>
                <a:latin typeface="Comic Sans MS" pitchFamily="66" charset="0"/>
              </a:rPr>
              <a:t>Andrzejki</a:t>
            </a:r>
            <a:endParaRPr lang="pl-PL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4346" name="Picture 10" descr="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428604"/>
            <a:ext cx="2790807" cy="1642816"/>
          </a:xfrm>
          <a:prstGeom prst="rect">
            <a:avLst/>
          </a:prstGeom>
          <a:noFill/>
        </p:spPr>
      </p:pic>
      <p:sp>
        <p:nvSpPr>
          <p:cNvPr id="13" name="pole tekstowe 12"/>
          <p:cNvSpPr txBox="1"/>
          <p:nvPr/>
        </p:nvSpPr>
        <p:spPr>
          <a:xfrm>
            <a:off x="5715008" y="2214554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C00000"/>
                </a:solidFill>
                <a:latin typeface="Comic Sans MS" pitchFamily="66" charset="0"/>
              </a:rPr>
              <a:t>Mikołajki</a:t>
            </a:r>
            <a:endParaRPr lang="pl-PL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937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14349" y="571480"/>
            <a:ext cx="7715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Jesień jest jedną z czterech pór roku</a:t>
            </a:r>
            <a:endParaRPr lang="pl-PL" sz="2000" dirty="0">
              <a:solidFill>
                <a:srgbClr val="C0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3" name="Picture 4" descr="CZTERY PORY ROKU 500EL | Puzzle dla dzieci | Puzzle | Produkte | pl |  CZTERY PORY ROKU 500E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" t="2072" r="1275" b="2001"/>
          <a:stretch/>
        </p:blipFill>
        <p:spPr bwMode="auto">
          <a:xfrm>
            <a:off x="714348" y="1988840"/>
            <a:ext cx="7715303" cy="265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928662" y="507207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9900"/>
                </a:solidFill>
                <a:latin typeface="Comic Sans MS" pitchFamily="66" charset="0"/>
                <a:cs typeface="Times New Roman" pitchFamily="18" charset="0"/>
              </a:rPr>
              <a:t>Wiosna</a:t>
            </a:r>
            <a:endParaRPr lang="pl-PL" b="1" dirty="0">
              <a:solidFill>
                <a:srgbClr val="0099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2857488" y="5072074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FFFF00"/>
                </a:solidFill>
                <a:latin typeface="Comic Sans MS" pitchFamily="66" charset="0"/>
              </a:rPr>
              <a:t>Lato</a:t>
            </a:r>
            <a:endParaRPr lang="pl-PL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4714876" y="5072074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C00000"/>
                </a:solidFill>
                <a:latin typeface="Comic Sans MS" pitchFamily="66" charset="0"/>
              </a:rPr>
              <a:t>Jesień</a:t>
            </a:r>
            <a:endParaRPr lang="pl-PL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786578" y="5072074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Zima</a:t>
            </a:r>
            <a:endParaRPr lang="pl-PL" b="1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65175" y="620688"/>
            <a:ext cx="7335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>
                <a:solidFill>
                  <a:srgbClr val="C00000"/>
                </a:solidFill>
                <a:latin typeface="Comic Sans MS" pitchFamily="66" charset="0"/>
              </a:rPr>
              <a:t>Ludzie jesienią przygotowują sobie cieplejsze ubrania i buty. A w deszczowe dni zakładają kalosze i rozkładają parasole</a:t>
            </a:r>
            <a:r>
              <a:rPr lang="pl-PL" sz="1600" dirty="0">
                <a:solidFill>
                  <a:srgbClr val="C00000"/>
                </a:solidFill>
                <a:latin typeface="Comic Sans MS" pitchFamily="66" charset="0"/>
              </a:rPr>
              <a:t>. </a:t>
            </a:r>
            <a:r>
              <a:rPr lang="pl-PL" sz="1600" dirty="0" smtClean="0">
                <a:solidFill>
                  <a:srgbClr val="C00000"/>
                </a:solidFill>
                <a:latin typeface="Comic Sans MS" pitchFamily="66" charset="0"/>
              </a:rPr>
              <a:t>Czasem mogą się też im przydać czapka </a:t>
            </a:r>
            <a:r>
              <a:rPr lang="pl-PL" sz="1600" dirty="0">
                <a:solidFill>
                  <a:srgbClr val="C00000"/>
                </a:solidFill>
                <a:latin typeface="Comic Sans MS" pitchFamily="66" charset="0"/>
              </a:rPr>
              <a:t>i szalik.</a:t>
            </a:r>
          </a:p>
        </p:txBody>
      </p:sp>
      <p:sp>
        <p:nvSpPr>
          <p:cNvPr id="3" name="AutoShape 4" descr="Mikołajki – SP2 Re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4" name="AutoShape 6" descr="Mikołajki – SP2 Red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5" name="AutoShape 8" descr="Mikołajki – SP2 Red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pic>
        <p:nvPicPr>
          <p:cNvPr id="3074" name="Picture 2" descr="Rainy day Royalty Free Vector Image - VectorStock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6"/>
          <a:stretch/>
        </p:blipFill>
        <p:spPr bwMode="auto">
          <a:xfrm>
            <a:off x="3059832" y="2275237"/>
            <a:ext cx="2952329" cy="408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1834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331640" y="342299"/>
            <a:ext cx="6383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rgbClr val="C00000"/>
                </a:solidFill>
                <a:latin typeface="Comic Sans MS" pitchFamily="66" charset="0"/>
              </a:rPr>
              <a:t>Ludzie gromadzą zapasy drewna na opał. Przydadzą się w zimie, gdy trzeba będzie palić w piecach i kominach.</a:t>
            </a:r>
          </a:p>
        </p:txBody>
      </p:sp>
      <p:sp>
        <p:nvSpPr>
          <p:cNvPr id="3" name="AutoShape 4" descr="Mikołajki – SP2 Re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4" name="AutoShape 6" descr="Mikołajki – SP2 Red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5" name="AutoShape 8" descr="Mikołajki – SP2 Red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pic>
        <p:nvPicPr>
          <p:cNvPr id="1026" name="Picture 2" descr="ᐈ Fireplace , Royalty Free fireplace outline pictures | download on  Depositphotos®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1916832"/>
            <a:ext cx="3976960" cy="455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Доставка колотых дров по низкой цене в Санкт-Петербурге и Ленинградской  области - ЛЕСНИК СП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65864"/>
            <a:ext cx="2857500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7233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Mikołajki – SP2 Re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4" name="AutoShape 6" descr="Mikołajki – SP2 Red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5" name="AutoShape 8" descr="Mikołajki – SP2 Red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pic>
        <p:nvPicPr>
          <p:cNvPr id="1026" name="Picture 2" descr="Marmalade Fruit Preserves Royalty Free Strawberry Jam Animated Gif PNG  Clipart Image Provided - EpiCentro Festival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3000372"/>
            <a:ext cx="4355960" cy="3583410"/>
          </a:xfrm>
          <a:prstGeom prst="rect">
            <a:avLst/>
          </a:prstGeom>
          <a:noFill/>
        </p:spPr>
      </p:pic>
      <p:sp>
        <p:nvSpPr>
          <p:cNvPr id="2" name="pole tekstowe 1"/>
          <p:cNvSpPr txBox="1"/>
          <p:nvPr/>
        </p:nvSpPr>
        <p:spPr>
          <a:xfrm>
            <a:off x="1907704" y="46513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C00000"/>
                </a:solidFill>
                <a:latin typeface="Comic Sans MS" pitchFamily="66" charset="0"/>
              </a:rPr>
              <a:t>Spiżarnia pełna smakołyków</a:t>
            </a:r>
            <a:endParaRPr lang="pl-PL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85721" y="1628800"/>
            <a:ext cx="39982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C00000"/>
                </a:solidFill>
                <a:latin typeface="Comic Sans MS" pitchFamily="66" charset="0"/>
              </a:rPr>
              <a:t>Z początkiem jesieni drzewa w sadach uginają się pod ciężarem owoców, a w lesie pełno jest grzybów i orzechów. Ale ten urodzaj wkrótce się skończy. Dlatego jesień to pora gromadzenia zapasów, które pozwolą przetrwać zimę. Zapobiegliwie, robią je ludzie i zwierzęta. Domy pachną powidłami i suszonymi grzybami. </a:t>
            </a:r>
            <a:endParaRPr lang="pl-PL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95536" y="5805264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rgbClr val="002060"/>
                </a:solidFill>
                <a:latin typeface="Comic Sans MS" pitchFamily="66" charset="0"/>
              </a:rPr>
              <a:t>A czy w Waszych domach </a:t>
            </a:r>
            <a:r>
              <a:rPr lang="pl-PL" sz="1600" dirty="0" smtClean="0">
                <a:solidFill>
                  <a:srgbClr val="002060"/>
                </a:solidFill>
                <a:latin typeface="Comic Sans MS" pitchFamily="66" charset="0"/>
              </a:rPr>
              <a:t>jesienią również </a:t>
            </a:r>
            <a:r>
              <a:rPr lang="pl-PL" sz="1600" dirty="0">
                <a:solidFill>
                  <a:srgbClr val="002060"/>
                </a:solidFill>
                <a:latin typeface="Comic Sans MS" pitchFamily="66" charset="0"/>
              </a:rPr>
              <a:t>robi się przetwory na zimę?</a:t>
            </a:r>
          </a:p>
        </p:txBody>
      </p:sp>
    </p:spTree>
    <p:extLst>
      <p:ext uri="{BB962C8B-B14F-4D97-AF65-F5344CB8AC3E}">
        <p14:creationId xmlns:p14="http://schemas.microsoft.com/office/powerpoint/2010/main" val="17282022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ak zrobić kompoty na zimę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2528739" cy="1928826"/>
          </a:xfrm>
          <a:prstGeom prst="rect">
            <a:avLst/>
          </a:prstGeom>
          <a:noFill/>
        </p:spPr>
      </p:pic>
      <p:pic>
        <p:nvPicPr>
          <p:cNvPr id="1028" name="Picture 4" descr="Dżem z moreli - przepis kulinarny | Mamotoja.p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357166"/>
            <a:ext cx="2714644" cy="1928826"/>
          </a:xfrm>
          <a:prstGeom prst="rect">
            <a:avLst/>
          </a:prstGeom>
          <a:noFill/>
        </p:spPr>
      </p:pic>
      <p:pic>
        <p:nvPicPr>
          <p:cNvPr id="1030" name="Picture 6" descr="dżemy - Blog SuperMAM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357166"/>
            <a:ext cx="2605844" cy="1857388"/>
          </a:xfrm>
          <a:prstGeom prst="rect">
            <a:avLst/>
          </a:prstGeom>
          <a:noFill/>
        </p:spPr>
      </p:pic>
      <p:pic>
        <p:nvPicPr>
          <p:cNvPr id="1032" name="Picture 8" descr="Przepis na domowy sok z malin - www.arbuziaki.p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357694"/>
            <a:ext cx="2428892" cy="1623891"/>
          </a:xfrm>
          <a:prstGeom prst="rect">
            <a:avLst/>
          </a:prstGeom>
          <a:noFill/>
        </p:spPr>
      </p:pic>
      <p:pic>
        <p:nvPicPr>
          <p:cNvPr id="1034" name="Picture 10" descr="Sos pomidorowy do słoików na zimę - przepis ze Smaker.p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50" y="4357694"/>
            <a:ext cx="2428892" cy="1643074"/>
          </a:xfrm>
          <a:prstGeom prst="rect">
            <a:avLst/>
          </a:prstGeom>
          <a:noFill/>
        </p:spPr>
      </p:pic>
      <p:pic>
        <p:nvPicPr>
          <p:cNvPr id="1036" name="Picture 12" descr="Przecier ogórkowy do słoików na zupę zimą | Czary Gar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678" y="4357694"/>
            <a:ext cx="2714645" cy="1633028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642910" y="242886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009900"/>
                </a:solidFill>
                <a:latin typeface="Comic Sans MS" pitchFamily="66" charset="0"/>
              </a:rPr>
              <a:t>Kompoty</a:t>
            </a:r>
            <a:endParaRPr lang="pl-PL" dirty="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3786182" y="242886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009900"/>
                </a:solidFill>
                <a:latin typeface="Comic Sans MS" pitchFamily="66" charset="0"/>
              </a:rPr>
              <a:t>Konfitury</a:t>
            </a:r>
            <a:endParaRPr lang="pl-PL" dirty="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6715140" y="235743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009900"/>
                </a:solidFill>
                <a:latin typeface="Comic Sans MS" pitchFamily="66" charset="0"/>
              </a:rPr>
              <a:t>Dżemy</a:t>
            </a:r>
            <a:endParaRPr lang="pl-PL" dirty="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571472" y="6072206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009900"/>
                </a:solidFill>
                <a:latin typeface="Comic Sans MS" pitchFamily="66" charset="0"/>
              </a:rPr>
              <a:t>Soki</a:t>
            </a:r>
            <a:endParaRPr lang="pl-PL" dirty="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3357554" y="6072206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009900"/>
                </a:solidFill>
                <a:latin typeface="Comic Sans MS" pitchFamily="66" charset="0"/>
              </a:rPr>
              <a:t>Przeciery</a:t>
            </a:r>
            <a:endParaRPr lang="pl-PL" dirty="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6715140" y="607220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009900"/>
                </a:solidFill>
                <a:latin typeface="Comic Sans MS" pitchFamily="66" charset="0"/>
              </a:rPr>
              <a:t>Sosy</a:t>
            </a:r>
            <a:endParaRPr lang="pl-PL" dirty="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15" name="Prostokąt zaokrąglony 14"/>
          <p:cNvSpPr/>
          <p:nvPr/>
        </p:nvSpPr>
        <p:spPr>
          <a:xfrm>
            <a:off x="2571736" y="3000372"/>
            <a:ext cx="4000528" cy="100013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>
                <a:solidFill>
                  <a:srgbClr val="009900"/>
                </a:solidFill>
                <a:latin typeface="Comic Sans MS" pitchFamily="66" charset="0"/>
              </a:rPr>
              <a:t>PRZETWORY JESIENNE</a:t>
            </a:r>
            <a:endParaRPr lang="pl-PL" sz="2400" b="1" dirty="0">
              <a:solidFill>
                <a:srgbClr val="0099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1449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/>
          <p:cNvSpPr txBox="1"/>
          <p:nvPr/>
        </p:nvSpPr>
        <p:spPr>
          <a:xfrm>
            <a:off x="642910" y="2285992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009900"/>
                </a:solidFill>
                <a:latin typeface="Comic Sans MS" pitchFamily="66" charset="0"/>
              </a:rPr>
              <a:t>Suszone owoce</a:t>
            </a:r>
            <a:endParaRPr lang="pl-PL" dirty="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5429256" y="2357430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009900"/>
                </a:solidFill>
                <a:latin typeface="Comic Sans MS" pitchFamily="66" charset="0"/>
              </a:rPr>
              <a:t>Suszone grzyby</a:t>
            </a:r>
            <a:endParaRPr lang="pl-PL" dirty="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571472" y="6215082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009900"/>
                </a:solidFill>
                <a:latin typeface="Comic Sans MS" pitchFamily="66" charset="0"/>
              </a:rPr>
              <a:t>Kiszonki</a:t>
            </a:r>
            <a:endParaRPr lang="pl-PL" dirty="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6715140" y="607220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009900"/>
                </a:solidFill>
                <a:latin typeface="Comic Sans MS" pitchFamily="66" charset="0"/>
              </a:rPr>
              <a:t>Mrożonki</a:t>
            </a:r>
            <a:endParaRPr lang="pl-PL" dirty="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15" name="Prostokąt zaokrąglony 14"/>
          <p:cNvSpPr/>
          <p:nvPr/>
        </p:nvSpPr>
        <p:spPr>
          <a:xfrm>
            <a:off x="2571736" y="2857496"/>
            <a:ext cx="4000528" cy="107157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>
                <a:solidFill>
                  <a:srgbClr val="009900"/>
                </a:solidFill>
                <a:latin typeface="Comic Sans MS" pitchFamily="66" charset="0"/>
              </a:rPr>
              <a:t>PRZETWORY JESIENNE</a:t>
            </a:r>
            <a:endParaRPr lang="pl-PL" sz="2400" b="1" dirty="0">
              <a:solidFill>
                <a:srgbClr val="009900"/>
              </a:solidFill>
              <a:latin typeface="Comic Sans MS" pitchFamily="66" charset="0"/>
            </a:endParaRPr>
          </a:p>
        </p:txBody>
      </p:sp>
      <p:pic>
        <p:nvPicPr>
          <p:cNvPr id="16" name="Picture 2" descr="Suszone owoce i ich pozytywny wpływ na pracę naszych jelit. | Movea Brzuch  bez blok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57166"/>
            <a:ext cx="2643206" cy="1785950"/>
          </a:xfrm>
          <a:prstGeom prst="rect">
            <a:avLst/>
          </a:prstGeom>
          <a:noFill/>
        </p:spPr>
      </p:pic>
      <p:pic>
        <p:nvPicPr>
          <p:cNvPr id="17" name="Picture 4" descr="Suszone grzyby - jak je przechowywać, by nie straciły walorów? Podpowiadamy  | Jak ugotować? Haps.p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428604"/>
            <a:ext cx="2976542" cy="1796753"/>
          </a:xfrm>
          <a:prstGeom prst="rect">
            <a:avLst/>
          </a:prstGeom>
          <a:noFill/>
        </p:spPr>
      </p:pic>
      <p:pic>
        <p:nvPicPr>
          <p:cNvPr id="18" name="Picture 8" descr="Dlaczego warto jeść kiszonki? | Dietetyk Eł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164338"/>
            <a:ext cx="3114606" cy="1998500"/>
          </a:xfrm>
          <a:prstGeom prst="rect">
            <a:avLst/>
          </a:prstGeom>
          <a:noFill/>
        </p:spPr>
      </p:pic>
      <p:pic>
        <p:nvPicPr>
          <p:cNvPr id="19" name="Picture 6" descr="Na koniec zimy – letnie i jesienne mrożone warzyw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4214818"/>
            <a:ext cx="2928959" cy="18092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71449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Mikołajki – SP2 Re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4" name="AutoShape 6" descr="Mikołajki – SP2 Red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5" name="AutoShape 8" descr="Mikołajki – SP2 Red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2" name="pole tekstowe 1"/>
          <p:cNvSpPr txBox="1"/>
          <p:nvPr/>
        </p:nvSpPr>
        <p:spPr>
          <a:xfrm>
            <a:off x="1907704" y="465138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C00000"/>
                </a:solidFill>
                <a:latin typeface="Comic Sans MS" pitchFamily="66" charset="0"/>
              </a:rPr>
              <a:t>Jesienne masażyki</a:t>
            </a:r>
          </a:p>
          <a:p>
            <a:pPr algn="ctr"/>
            <a:r>
              <a:rPr lang="pl-PL" b="1" dirty="0" smtClean="0">
                <a:solidFill>
                  <a:srgbClr val="C00000"/>
                </a:solidFill>
                <a:latin typeface="Comic Sans MS" pitchFamily="66" charset="0"/>
              </a:rPr>
              <a:t>„Sześć Parasoli” – Anna Łada - Grodzicka</a:t>
            </a:r>
            <a:endParaRPr lang="pl-PL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683568" y="1988840"/>
            <a:ext cx="385242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>
                <a:solidFill>
                  <a:srgbClr val="C00000"/>
                </a:solidFill>
                <a:latin typeface="Comic Sans MS" pitchFamily="66" charset="0"/>
              </a:rPr>
              <a:t>Kiedy deszcz na dworze pada,</a:t>
            </a:r>
          </a:p>
          <a:p>
            <a:pPr algn="ctr"/>
            <a:r>
              <a:rPr lang="pl-PL" sz="1400" dirty="0" smtClean="0">
                <a:solidFill>
                  <a:srgbClr val="C00000"/>
                </a:solidFill>
                <a:latin typeface="Comic Sans MS" pitchFamily="66" charset="0"/>
              </a:rPr>
              <a:t>To w szatni stoi kolorowych parasoli gromada.</a:t>
            </a:r>
          </a:p>
          <a:p>
            <a:pPr algn="ctr"/>
            <a:r>
              <a:rPr lang="pl-PL" sz="1400" dirty="0" smtClean="0">
                <a:solidFill>
                  <a:srgbClr val="C00000"/>
                </a:solidFill>
                <a:latin typeface="Comic Sans MS" pitchFamily="66" charset="0"/>
              </a:rPr>
              <a:t>Ten pierwszy w esy – floresy</a:t>
            </a:r>
          </a:p>
          <a:p>
            <a:pPr algn="ctr"/>
            <a:r>
              <a:rPr lang="pl-PL" sz="1400" dirty="0" smtClean="0">
                <a:solidFill>
                  <a:srgbClr val="C00000"/>
                </a:solidFill>
                <a:latin typeface="Comic Sans MS" pitchFamily="66" charset="0"/>
              </a:rPr>
              <a:t>- to parasol Teresy.</a:t>
            </a:r>
          </a:p>
          <a:p>
            <a:pPr algn="ctr"/>
            <a:r>
              <a:rPr lang="pl-PL" sz="1400" dirty="0" smtClean="0">
                <a:solidFill>
                  <a:srgbClr val="C00000"/>
                </a:solidFill>
                <a:latin typeface="Comic Sans MS" pitchFamily="66" charset="0"/>
              </a:rPr>
              <a:t>Drugi – czerwony w kółka</a:t>
            </a:r>
          </a:p>
          <a:p>
            <a:pPr marL="171450" indent="-171450" algn="ctr">
              <a:buFontTx/>
              <a:buChar char="-"/>
            </a:pPr>
            <a:r>
              <a:rPr lang="pl-PL" sz="1400" dirty="0" smtClean="0">
                <a:solidFill>
                  <a:srgbClr val="C00000"/>
                </a:solidFill>
                <a:latin typeface="Comic Sans MS" pitchFamily="66" charset="0"/>
              </a:rPr>
              <a:t>to parasol Jurka.</a:t>
            </a:r>
          </a:p>
          <a:p>
            <a:pPr marL="171450" indent="-171450" algn="ctr">
              <a:buFontTx/>
              <a:buChar char="-"/>
            </a:pPr>
            <a:r>
              <a:rPr lang="pl-PL" sz="1400" dirty="0" smtClean="0">
                <a:solidFill>
                  <a:srgbClr val="C00000"/>
                </a:solidFill>
                <a:latin typeface="Comic Sans MS" pitchFamily="66" charset="0"/>
              </a:rPr>
              <a:t>Trzeci – beżowy w kropki</a:t>
            </a:r>
          </a:p>
          <a:p>
            <a:pPr algn="ctr"/>
            <a:r>
              <a:rPr lang="pl-PL" sz="1400" dirty="0" smtClean="0">
                <a:solidFill>
                  <a:srgbClr val="C00000"/>
                </a:solidFill>
                <a:latin typeface="Comic Sans MS" pitchFamily="66" charset="0"/>
              </a:rPr>
              <a:t>- to parasol Dorotki.</a:t>
            </a:r>
          </a:p>
          <a:p>
            <a:pPr algn="ctr"/>
            <a:r>
              <a:rPr lang="pl-PL" sz="1400" dirty="0" smtClean="0">
                <a:solidFill>
                  <a:srgbClr val="C00000"/>
                </a:solidFill>
                <a:latin typeface="Comic Sans MS" pitchFamily="66" charset="0"/>
              </a:rPr>
              <a:t>Czwarty – żółty w kwiatki</a:t>
            </a:r>
          </a:p>
          <a:p>
            <a:pPr algn="ctr"/>
            <a:r>
              <a:rPr lang="pl-PL" sz="1400" dirty="0" smtClean="0">
                <a:solidFill>
                  <a:srgbClr val="C00000"/>
                </a:solidFill>
                <a:latin typeface="Comic Sans MS" pitchFamily="66" charset="0"/>
              </a:rPr>
              <a:t>- to parasol Beatki.</a:t>
            </a:r>
          </a:p>
          <a:p>
            <a:pPr algn="ctr"/>
            <a:r>
              <a:rPr lang="pl-PL" sz="1400" dirty="0" smtClean="0">
                <a:solidFill>
                  <a:srgbClr val="C00000"/>
                </a:solidFill>
                <a:latin typeface="Comic Sans MS" pitchFamily="66" charset="0"/>
              </a:rPr>
              <a:t>Piąty – w ciapki zielony </a:t>
            </a:r>
          </a:p>
          <a:p>
            <a:pPr algn="ctr"/>
            <a:r>
              <a:rPr lang="pl-PL" sz="1400" dirty="0" smtClean="0">
                <a:solidFill>
                  <a:srgbClr val="C00000"/>
                </a:solidFill>
                <a:latin typeface="Comic Sans MS" pitchFamily="66" charset="0"/>
              </a:rPr>
              <a:t>– to parasol Ilony.</a:t>
            </a:r>
          </a:p>
          <a:p>
            <a:pPr algn="ctr"/>
            <a:r>
              <a:rPr lang="pl-PL" sz="1400" dirty="0" smtClean="0">
                <a:solidFill>
                  <a:srgbClr val="C00000"/>
                </a:solidFill>
                <a:latin typeface="Comic Sans MS" pitchFamily="66" charset="0"/>
              </a:rPr>
              <a:t>Szósty – niebieski w kratkę</a:t>
            </a:r>
          </a:p>
          <a:p>
            <a:pPr algn="ctr"/>
            <a:r>
              <a:rPr lang="pl-PL" sz="1400" dirty="0" smtClean="0">
                <a:solidFill>
                  <a:srgbClr val="C00000"/>
                </a:solidFill>
                <a:latin typeface="Comic Sans MS" pitchFamily="66" charset="0"/>
              </a:rPr>
              <a:t>- wybrał sobie Małgorzatkę.</a:t>
            </a:r>
          </a:p>
          <a:p>
            <a:pPr algn="ctr"/>
            <a:r>
              <a:rPr lang="pl-PL" sz="1400" dirty="0" smtClean="0">
                <a:solidFill>
                  <a:srgbClr val="C00000"/>
                </a:solidFill>
                <a:latin typeface="Comic Sans MS" pitchFamily="66" charset="0"/>
              </a:rPr>
              <a:t>Z Małgorzatką chodzi wszędzie </a:t>
            </a:r>
          </a:p>
          <a:p>
            <a:pPr algn="ctr"/>
            <a:r>
              <a:rPr lang="pl-PL" sz="1400" dirty="0" smtClean="0">
                <a:solidFill>
                  <a:srgbClr val="C00000"/>
                </a:solidFill>
                <a:latin typeface="Comic Sans MS" pitchFamily="66" charset="0"/>
              </a:rPr>
              <a:t>i czeka, aż deszcz będzie.</a:t>
            </a:r>
            <a:endParaRPr lang="pl-PL" sz="14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460374" y="6165304"/>
            <a:ext cx="7928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dirty="0" smtClean="0">
                <a:solidFill>
                  <a:srgbClr val="002060"/>
                </a:solidFill>
                <a:latin typeface="Comic Sans MS" pitchFamily="66" charset="0"/>
              </a:rPr>
              <a:t>Dzieci dotykają swoich pleców i wykonują polecenia, o których mowa w tekście.</a:t>
            </a:r>
            <a:endParaRPr lang="pl-PL" sz="12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049" name="Picture 1" descr="C:\Users\Gosia\Desktop\20200918_1201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500174"/>
            <a:ext cx="3214710" cy="4286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89502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artycraftykids.com/wp-content/uploads/2017/08/Bubble-Wrap-Autumn-Tre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929066"/>
            <a:ext cx="3000396" cy="2000264"/>
          </a:xfrm>
          <a:prstGeom prst="rect">
            <a:avLst/>
          </a:prstGeom>
          <a:noFill/>
        </p:spPr>
      </p:pic>
      <p:pic>
        <p:nvPicPr>
          <p:cNvPr id="1028" name="Picture 4" descr="Arty Crafty Kids | Seasonal | Autumn Crafts for Kids | Bubble Wrap Autumn Tree Craft | A fun and simple Autumn Tree Craft for Kids, with a free tree template included for download!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214422"/>
            <a:ext cx="2857520" cy="1857388"/>
          </a:xfrm>
          <a:prstGeom prst="rect">
            <a:avLst/>
          </a:prstGeom>
          <a:noFill/>
        </p:spPr>
      </p:pic>
      <p:pic>
        <p:nvPicPr>
          <p:cNvPr id="1030" name="Picture 6" descr="Arty Crafty Kids | Seasonal | Autumn Crafts for Kids | Bubble Wrap Autumn Tree Craft | A fun and simple Autumn Tree Craft for Kids, with a free tree template included for download!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1214422"/>
            <a:ext cx="2857480" cy="1904987"/>
          </a:xfrm>
          <a:prstGeom prst="rect">
            <a:avLst/>
          </a:prstGeom>
          <a:noFill/>
        </p:spPr>
      </p:pic>
      <p:pic>
        <p:nvPicPr>
          <p:cNvPr id="1034" name="Picture 10" descr="Arty Crafty Kids | Seasonal | Autumn Crafts for Kids | Bubble Wrap Autumn Tree Craft | A fun and simple Autumn Tree Craft for Kids, with a free tree template included for download! 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4000504"/>
            <a:ext cx="2928918" cy="1952612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571472" y="3071810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>
                <a:solidFill>
                  <a:srgbClr val="C00000"/>
                </a:solidFill>
                <a:latin typeface="Comic Sans MS" pitchFamily="66" charset="0"/>
              </a:rPr>
              <a:t>Przygotuj: folię bąbelkową, farby, pędzel. Namaluj na białym kartonie drzewo.</a:t>
            </a:r>
            <a:endParaRPr lang="pl-PL" sz="12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5143504" y="3214686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>
                <a:solidFill>
                  <a:srgbClr val="C00000"/>
                </a:solidFill>
                <a:latin typeface="Comic Sans MS" pitchFamily="66" charset="0"/>
              </a:rPr>
              <a:t>Folię podziel na kilka małych części. Każdą cześć pomaluj innym kolorem farby.</a:t>
            </a:r>
            <a:endParaRPr lang="pl-PL" sz="12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500034" y="5929330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>
                <a:solidFill>
                  <a:srgbClr val="C00000"/>
                </a:solidFill>
                <a:latin typeface="Comic Sans MS" pitchFamily="66" charset="0"/>
              </a:rPr>
              <a:t>Odciśnij w różnych miejscach na drzewie folię z kolorową farbą.</a:t>
            </a:r>
            <a:endParaRPr lang="pl-PL" sz="12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5072066" y="5929330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>
                <a:solidFill>
                  <a:srgbClr val="C00000"/>
                </a:solidFill>
                <a:latin typeface="Comic Sans MS" pitchFamily="66" charset="0"/>
              </a:rPr>
              <a:t>Odłóż do całkowitego wyschnięcia.  Jesienne drzewo gotowe!</a:t>
            </a:r>
            <a:endParaRPr lang="pl-PL" sz="12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714348" y="285728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solidFill>
                  <a:srgbClr val="C00000"/>
                </a:solidFill>
                <a:latin typeface="Comic Sans MS" pitchFamily="66" charset="0"/>
              </a:rPr>
              <a:t>Jesienne drzewo – praca plastyczna </a:t>
            </a:r>
            <a:endParaRPr lang="pl-PL" sz="2800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4009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Jesienny świecznik z liści i słoika - 1001 pomysłó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357298"/>
            <a:ext cx="3369423" cy="2000264"/>
          </a:xfrm>
          <a:prstGeom prst="rect">
            <a:avLst/>
          </a:prstGeom>
          <a:noFill/>
        </p:spPr>
      </p:pic>
      <p:pic>
        <p:nvPicPr>
          <p:cNvPr id="45060" name="Picture 4" descr="maple-leaf-decoupaged-mason-jars-fall-decor-materials"/>
          <p:cNvPicPr>
            <a:picLocks noChangeAspect="1" noChangeArrowheads="1"/>
          </p:cNvPicPr>
          <p:nvPr/>
        </p:nvPicPr>
        <p:blipFill>
          <a:blip r:embed="rId3" cstate="print"/>
          <a:srcRect t="1"/>
          <a:stretch>
            <a:fillRect/>
          </a:stretch>
        </p:blipFill>
        <p:spPr bwMode="auto">
          <a:xfrm>
            <a:off x="857224" y="1214422"/>
            <a:ext cx="3177369" cy="2119281"/>
          </a:xfrm>
          <a:prstGeom prst="rect">
            <a:avLst/>
          </a:prstGeom>
          <a:noFill/>
        </p:spPr>
      </p:pic>
      <p:pic>
        <p:nvPicPr>
          <p:cNvPr id="45062" name="Picture 6" descr="maple-leaf-decoupaged-mason-jars-fall-decor-5"/>
          <p:cNvPicPr>
            <a:picLocks noChangeAspect="1" noChangeArrowheads="1"/>
          </p:cNvPicPr>
          <p:nvPr/>
        </p:nvPicPr>
        <p:blipFill>
          <a:blip r:embed="rId4" cstate="print"/>
          <a:srcRect l="-253" t="-2771"/>
          <a:stretch>
            <a:fillRect/>
          </a:stretch>
        </p:blipFill>
        <p:spPr bwMode="auto">
          <a:xfrm>
            <a:off x="3214678" y="4000504"/>
            <a:ext cx="3179436" cy="1928826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857224" y="3429000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>
                <a:solidFill>
                  <a:srgbClr val="C00000"/>
                </a:solidFill>
                <a:latin typeface="Comic Sans MS" pitchFamily="66" charset="0"/>
              </a:rPr>
              <a:t>Przygotuj: liście klonu, słoik, klej vikol, pędzelek, sznurek naturalny i świeczkę.</a:t>
            </a:r>
            <a:endParaRPr lang="pl-PL" sz="12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286380" y="3357562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>
                <a:solidFill>
                  <a:srgbClr val="C00000"/>
                </a:solidFill>
                <a:latin typeface="Comic Sans MS" pitchFamily="66" charset="0"/>
              </a:rPr>
              <a:t>Posmaruj klejem liście i przyklejaj je delikatnie na słoik.</a:t>
            </a:r>
            <a:endParaRPr lang="pl-PL" sz="12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214678" y="6000768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>
                <a:solidFill>
                  <a:srgbClr val="C00000"/>
                </a:solidFill>
                <a:latin typeface="Comic Sans MS" pitchFamily="66" charset="0"/>
              </a:rPr>
              <a:t>Przewiąż słoiczek wstążką lub sznurkiem. Poproś osobę dorosłą, aby włożyła do środka zapaloną świeczkę.</a:t>
            </a:r>
            <a:endParaRPr lang="pl-PL" sz="12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785786" y="428604"/>
            <a:ext cx="7858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solidFill>
                  <a:srgbClr val="C00000"/>
                </a:solidFill>
                <a:latin typeface="Comic Sans MS" pitchFamily="66" charset="0"/>
              </a:rPr>
              <a:t>Jesienny Lampion – praca plastyczna</a:t>
            </a:r>
            <a:endParaRPr lang="pl-PL" sz="2800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wiewiórka  zabawa paluszkowa"/>
          <p:cNvPicPr>
            <a:picLocks noChangeAspect="1" noChangeArrowheads="1"/>
          </p:cNvPicPr>
          <p:nvPr/>
        </p:nvPicPr>
        <p:blipFill>
          <a:blip r:embed="rId2"/>
          <a:srcRect l="1739" r="53913" b="5128"/>
          <a:stretch>
            <a:fillRect/>
          </a:stretch>
        </p:blipFill>
        <p:spPr bwMode="auto">
          <a:xfrm>
            <a:off x="428596" y="1285860"/>
            <a:ext cx="3643338" cy="5286412"/>
          </a:xfrm>
          <a:prstGeom prst="rect">
            <a:avLst/>
          </a:prstGeom>
          <a:noFill/>
        </p:spPr>
      </p:pic>
      <p:pic>
        <p:nvPicPr>
          <p:cNvPr id="46086" name="Picture 6" descr="wiewiórka  zabawa paluszkowa"/>
          <p:cNvPicPr>
            <a:picLocks noChangeAspect="1" noChangeArrowheads="1"/>
          </p:cNvPicPr>
          <p:nvPr/>
        </p:nvPicPr>
        <p:blipFill>
          <a:blip r:embed="rId2"/>
          <a:srcRect l="51862" b="5172"/>
          <a:stretch>
            <a:fillRect/>
          </a:stretch>
        </p:blipFill>
        <p:spPr bwMode="auto">
          <a:xfrm>
            <a:off x="4786314" y="1357298"/>
            <a:ext cx="3729026" cy="5214974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714348" y="357166"/>
            <a:ext cx="742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solidFill>
                  <a:srgbClr val="C00000"/>
                </a:solidFill>
                <a:latin typeface="Comic Sans MS" pitchFamily="66" charset="0"/>
              </a:rPr>
              <a:t>Jesienne Zabawy Paluszkowe</a:t>
            </a:r>
            <a:endParaRPr lang="pl-PL" sz="2800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979712" y="1844824"/>
            <a:ext cx="4680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000" dirty="0" smtClean="0">
                <a:solidFill>
                  <a:srgbClr val="C00000"/>
                </a:solidFill>
                <a:latin typeface="Comic Sans MS" pitchFamily="66" charset="0"/>
              </a:rPr>
              <a:t>KONIEC</a:t>
            </a:r>
            <a:endParaRPr lang="pl-PL" sz="8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43508" y="580899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C00000"/>
                </a:solidFill>
                <a:latin typeface="Comic Sans MS" pitchFamily="66" charset="0"/>
              </a:rPr>
              <a:t>Autor</a:t>
            </a:r>
            <a:r>
              <a:rPr lang="pl-PL" smtClean="0">
                <a:solidFill>
                  <a:srgbClr val="C00000"/>
                </a:solidFill>
                <a:latin typeface="Comic Sans MS" pitchFamily="66" charset="0"/>
              </a:rPr>
              <a:t>: </a:t>
            </a:r>
            <a:r>
              <a:rPr lang="pl-PL" smtClean="0">
                <a:solidFill>
                  <a:srgbClr val="C00000"/>
                </a:solidFill>
                <a:latin typeface="Comic Sans MS" pitchFamily="66" charset="0"/>
              </a:rPr>
              <a:t>mgr Barbara </a:t>
            </a:r>
            <a:r>
              <a:rPr lang="pl-PL" dirty="0" smtClean="0">
                <a:solidFill>
                  <a:srgbClr val="C00000"/>
                </a:solidFill>
                <a:latin typeface="Comic Sans MS" pitchFamily="66" charset="0"/>
              </a:rPr>
              <a:t>Laskowska</a:t>
            </a:r>
          </a:p>
        </p:txBody>
      </p:sp>
    </p:spTree>
    <p:extLst>
      <p:ext uri="{BB962C8B-B14F-4D97-AF65-F5344CB8AC3E}">
        <p14:creationId xmlns:p14="http://schemas.microsoft.com/office/powerpoint/2010/main" val="1268379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331640" y="571480"/>
            <a:ext cx="6312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solidFill>
                  <a:srgbClr val="C00000"/>
                </a:solidFill>
                <a:latin typeface="Comic Sans MS" pitchFamily="66" charset="0"/>
              </a:rPr>
              <a:t>Jak wygląda jesień? </a:t>
            </a:r>
          </a:p>
          <a:p>
            <a:pPr algn="ctr"/>
            <a:r>
              <a:rPr lang="pl-PL" sz="2000" dirty="0" smtClean="0">
                <a:solidFill>
                  <a:srgbClr val="C00000"/>
                </a:solidFill>
                <a:latin typeface="Comic Sans MS" pitchFamily="66" charset="0"/>
              </a:rPr>
              <a:t>Jakie kolory dominują jesienią?</a:t>
            </a:r>
            <a:endParaRPr lang="pl-PL" sz="2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50"/>
          <a:stretch>
            <a:fillRect/>
          </a:stretch>
        </p:blipFill>
        <p:spPr bwMode="auto">
          <a:xfrm>
            <a:off x="500034" y="1928802"/>
            <a:ext cx="1922463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572"/>
          <a:stretch>
            <a:fillRect/>
          </a:stretch>
        </p:blipFill>
        <p:spPr bwMode="auto">
          <a:xfrm>
            <a:off x="2428860" y="1928802"/>
            <a:ext cx="1893888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0" r="51265"/>
          <a:stretch>
            <a:fillRect/>
          </a:stretch>
        </p:blipFill>
        <p:spPr bwMode="auto">
          <a:xfrm>
            <a:off x="4357686" y="1928802"/>
            <a:ext cx="1922463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92" b="6262"/>
          <a:stretch>
            <a:fillRect/>
          </a:stretch>
        </p:blipFill>
        <p:spPr bwMode="auto">
          <a:xfrm>
            <a:off x="6286512" y="1928802"/>
            <a:ext cx="1906587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571604" y="571480"/>
            <a:ext cx="607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C00000"/>
                </a:solidFill>
                <a:latin typeface="Comic Sans MS" pitchFamily="66" charset="0"/>
              </a:rPr>
              <a:t>Jaka może być jesień?</a:t>
            </a:r>
            <a:endParaRPr lang="pl-PL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51636" y="3172896"/>
            <a:ext cx="2816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C00000"/>
                </a:solidFill>
                <a:latin typeface="Comic Sans MS" pitchFamily="66" charset="0"/>
              </a:rPr>
              <a:t>Złota Polska Jesień</a:t>
            </a:r>
            <a:endParaRPr lang="pl-PL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5868144" y="940812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C00000"/>
                </a:solidFill>
                <a:latin typeface="Comic Sans MS" pitchFamily="66" charset="0"/>
              </a:rPr>
              <a:t>Słotna Jesień</a:t>
            </a:r>
            <a:endParaRPr lang="pl-PL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5602" name="Picture 2" descr="Pogoda na Wszystkich Świętych: Wróciła złota polska jesień | Dziennik  Zachodn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126" y="3861048"/>
            <a:ext cx="4326137" cy="2433452"/>
          </a:xfrm>
          <a:prstGeom prst="rect">
            <a:avLst/>
          </a:prstGeom>
          <a:noFill/>
        </p:spPr>
      </p:pic>
      <p:pic>
        <p:nvPicPr>
          <p:cNvPr id="25604" name="Picture 4" descr="Zdjęcie 18/35 w aranżacji Słotna jesień..... - Deccoria.p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0542" y="1310144"/>
            <a:ext cx="4427984" cy="24566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198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67544" y="428604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C00000"/>
                </a:solidFill>
                <a:latin typeface="Comic Sans MS" pitchFamily="66" charset="0"/>
              </a:rPr>
              <a:t>Kalendarzowa jesień rozpoczyna się 22 września.</a:t>
            </a:r>
          </a:p>
          <a:p>
            <a:pPr algn="ctr"/>
            <a:r>
              <a:rPr lang="pl-PL" dirty="0">
                <a:solidFill>
                  <a:srgbClr val="C00000"/>
                </a:solidFill>
                <a:latin typeface="Comic Sans MS" pitchFamily="66" charset="0"/>
              </a:rPr>
              <a:t>Jesienne miesiące to Wrzesień, Październik, Listopad</a:t>
            </a:r>
            <a:r>
              <a:rPr lang="pl-PL" dirty="0" smtClean="0">
                <a:solidFill>
                  <a:srgbClr val="C00000"/>
                </a:solidFill>
                <a:latin typeface="Comic Sans MS" pitchFamily="66" charset="0"/>
              </a:rPr>
              <a:t>.</a:t>
            </a:r>
            <a:endParaRPr lang="pl-PL" dirty="0">
              <a:solidFill>
                <a:srgbClr val="C00000"/>
              </a:solidFill>
            </a:endParaRPr>
          </a:p>
        </p:txBody>
      </p:sp>
      <p:pic>
        <p:nvPicPr>
          <p:cNvPr id="17410" name="Picture 2" descr="Фото, автор mediona.mediona на Яндекс.Фотках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67" t="13235" r="5000" b="1471"/>
          <a:stretch>
            <a:fillRect/>
          </a:stretch>
        </p:blipFill>
        <p:spPr bwMode="auto">
          <a:xfrm>
            <a:off x="2500298" y="1844824"/>
            <a:ext cx="4000528" cy="4643470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3924879" y="3214687"/>
            <a:ext cx="19510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C00000"/>
                </a:solidFill>
              </a:rPr>
              <a:t>23</a:t>
            </a:r>
            <a:endParaRPr lang="pl-PL" sz="2800" b="1" dirty="0" smtClean="0">
              <a:solidFill>
                <a:srgbClr val="C00000"/>
              </a:solidFill>
            </a:endParaRPr>
          </a:p>
          <a:p>
            <a:pPr algn="ctr"/>
            <a:r>
              <a:rPr lang="pl-PL" sz="2800" b="1" dirty="0" smtClean="0">
                <a:solidFill>
                  <a:srgbClr val="C00000"/>
                </a:solidFill>
              </a:rPr>
              <a:t>WRZEŚNIA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3999910" y="4348117"/>
            <a:ext cx="2014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9900"/>
                </a:solidFill>
              </a:rPr>
              <a:t>PIERWSZY</a:t>
            </a:r>
          </a:p>
          <a:p>
            <a:pPr algn="ctr"/>
            <a:r>
              <a:rPr lang="pl-PL" b="1" dirty="0" smtClean="0">
                <a:solidFill>
                  <a:srgbClr val="009900"/>
                </a:solidFill>
              </a:rPr>
              <a:t>DZIEŃ JESIENI</a:t>
            </a:r>
            <a:endParaRPr lang="pl-PL" b="1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/>
          <p:cNvSpPr/>
          <p:nvPr/>
        </p:nvSpPr>
        <p:spPr>
          <a:xfrm>
            <a:off x="1979712" y="332656"/>
            <a:ext cx="4896544" cy="57606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rgbClr val="C00000"/>
                </a:solidFill>
                <a:latin typeface="Comic Sans MS" pitchFamily="66" charset="0"/>
              </a:rPr>
              <a:t>Przyroda we wrześniu</a:t>
            </a:r>
            <a:endParaRPr lang="pl-PL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611560" y="1956329"/>
            <a:ext cx="705678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4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l-PL" sz="1400" dirty="0" smtClean="0">
                <a:solidFill>
                  <a:srgbClr val="C00000"/>
                </a:solidFill>
                <a:latin typeface="Comic Sans MS" pitchFamily="66" charset="0"/>
              </a:rPr>
              <a:t>We wrześniu kończy się lato i zaczyna jesień.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l-PL" sz="1400" dirty="0" smtClean="0">
                <a:solidFill>
                  <a:srgbClr val="C00000"/>
                </a:solidFill>
                <a:latin typeface="Comic Sans MS" pitchFamily="66" charset="0"/>
              </a:rPr>
              <a:t>Z drzew spadają żołędzie i kasztany. Pojawiają się pierwsze kolorowe liście. Przy drogach kwitną osty.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l-PL" sz="1400" dirty="0" smtClean="0">
                <a:solidFill>
                  <a:srgbClr val="C00000"/>
                </a:solidFill>
                <a:latin typeface="Comic Sans MS" pitchFamily="66" charset="0"/>
              </a:rPr>
              <a:t>Odlatują ptaki. Na początku miesiąca oddala się bocian czarny. Do odlotu zbierają się żurawie i gęsi.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l-PL" sz="1400" dirty="0" smtClean="0">
                <a:solidFill>
                  <a:srgbClr val="C00000"/>
                </a:solidFill>
                <a:latin typeface="Comic Sans MS" pitchFamily="66" charset="0"/>
              </a:rPr>
              <a:t>Rozpoczynają się wędrówki gawronów: z Polski gawrony lecą na południowy – zachód, inne przylatują do nas z północy i ze wschodu.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l-PL" sz="1400" dirty="0" smtClean="0">
                <a:solidFill>
                  <a:srgbClr val="C00000"/>
                </a:solidFill>
                <a:latin typeface="Comic Sans MS" pitchFamily="66" charset="0"/>
              </a:rPr>
              <a:t>W lasach owocują borówki i żurawiny. Jest mnóstwo grzybów i jeżyn.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l-PL" sz="1400" dirty="0" smtClean="0">
                <a:solidFill>
                  <a:srgbClr val="C00000"/>
                </a:solidFill>
                <a:latin typeface="Comic Sans MS" pitchFamily="66" charset="0"/>
              </a:rPr>
              <a:t>Wiewiórki zbierają zapasy na zimę.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l-PL" sz="1400" dirty="0" smtClean="0">
                <a:solidFill>
                  <a:srgbClr val="C00000"/>
                </a:solidFill>
                <a:latin typeface="Comic Sans MS" pitchFamily="66" charset="0"/>
              </a:rPr>
              <a:t>Snuje się babie lato: małe pajączki wędrują na długich nitkach pajęczyny.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l-PL" sz="1400" dirty="0" smtClean="0">
                <a:solidFill>
                  <a:srgbClr val="C00000"/>
                </a:solidFill>
                <a:latin typeface="Comic Sans MS" pitchFamily="66" charset="0"/>
              </a:rPr>
              <a:t>Rolnicy sieją zboże ozime: żyto, pszenicę i jęczmień.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l-PL" sz="1400" dirty="0" smtClean="0">
                <a:solidFill>
                  <a:srgbClr val="C00000"/>
                </a:solidFill>
                <a:latin typeface="Comic Sans MS" pitchFamily="66" charset="0"/>
              </a:rPr>
              <a:t>Zaczynają się wykopki ziemniaków i buraków.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l-PL" sz="1400" dirty="0" smtClean="0">
                <a:solidFill>
                  <a:srgbClr val="C00000"/>
                </a:solidFill>
                <a:latin typeface="Comic Sans MS" pitchFamily="66" charset="0"/>
              </a:rPr>
              <a:t>Zbieramy groch, fasolę, kukurydzę, cebulę i pomidory. Kończymy zbiór warzyw, zanim zaczną się przymrozki.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l-PL" sz="1400" dirty="0" smtClean="0">
                <a:solidFill>
                  <a:srgbClr val="C00000"/>
                </a:solidFill>
                <a:latin typeface="Comic Sans MS" pitchFamily="66" charset="0"/>
              </a:rPr>
              <a:t>Dojrzewają winogrona, gruszki, jabłka i śliwki, a także orzechy włoskie i laskowe.</a:t>
            </a:r>
            <a:endParaRPr lang="pl-PL" sz="14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050" name="Picture 2" descr="New Pag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998" y="5409133"/>
            <a:ext cx="2936374" cy="141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ew Pag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7" y="1124744"/>
            <a:ext cx="1729217" cy="83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896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/>
          <p:cNvSpPr/>
          <p:nvPr/>
        </p:nvSpPr>
        <p:spPr>
          <a:xfrm>
            <a:off x="1979712" y="332656"/>
            <a:ext cx="4896544" cy="57606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rgbClr val="C00000"/>
                </a:solidFill>
                <a:latin typeface="Comic Sans MS" pitchFamily="66" charset="0"/>
              </a:rPr>
              <a:t>Przyroda w październiku</a:t>
            </a:r>
            <a:endParaRPr lang="pl-PL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611560" y="1664381"/>
            <a:ext cx="70567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pl-PL" sz="1400" dirty="0" smtClean="0">
                <a:solidFill>
                  <a:srgbClr val="C00000"/>
                </a:solidFill>
                <a:latin typeface="Comic Sans MS" pitchFamily="66" charset="0"/>
              </a:rPr>
              <a:t>Żółkną do końca liście drzew i krzewów.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l-PL" sz="1400" dirty="0" smtClean="0">
                <a:solidFill>
                  <a:srgbClr val="C00000"/>
                </a:solidFill>
                <a:latin typeface="Comic Sans MS" pitchFamily="66" charset="0"/>
              </a:rPr>
              <a:t>Spadają ostatnie kasztany.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l-PL" sz="1400" dirty="0" smtClean="0">
                <a:solidFill>
                  <a:srgbClr val="C00000"/>
                </a:solidFill>
                <a:latin typeface="Comic Sans MS" pitchFamily="66" charset="0"/>
              </a:rPr>
              <a:t>Na południe odlatuje część skowronków (gdy zima będzie łagodniejsza część z nich zostanie).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l-PL" sz="1400" dirty="0" smtClean="0">
                <a:solidFill>
                  <a:srgbClr val="C00000"/>
                </a:solidFill>
                <a:latin typeface="Comic Sans MS" pitchFamily="66" charset="0"/>
              </a:rPr>
              <a:t>Kończą się odloty żurawi.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l-PL" sz="1400" dirty="0" smtClean="0">
                <a:solidFill>
                  <a:srgbClr val="C00000"/>
                </a:solidFill>
                <a:latin typeface="Comic Sans MS" pitchFamily="66" charset="0"/>
              </a:rPr>
              <a:t>W lasach jest zatrzęsienie grzybów.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l-PL" sz="1400" dirty="0" smtClean="0">
                <a:solidFill>
                  <a:srgbClr val="C00000"/>
                </a:solidFill>
                <a:latin typeface="Comic Sans MS" pitchFamily="66" charset="0"/>
              </a:rPr>
              <a:t>Borsuki, nietoperze, jaszczurki i żaby zapadają w sen zimowy. Coraz trudniej spotkać motyle i inne owady.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l-PL" sz="1400" dirty="0" smtClean="0">
                <a:solidFill>
                  <a:srgbClr val="C00000"/>
                </a:solidFill>
                <a:latin typeface="Comic Sans MS" pitchFamily="66" charset="0"/>
              </a:rPr>
              <a:t>Młodym wilczkom wyrastają ząbki.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l-PL" sz="1400" dirty="0" smtClean="0">
                <a:solidFill>
                  <a:srgbClr val="C00000"/>
                </a:solidFill>
                <a:latin typeface="Comic Sans MS" pitchFamily="66" charset="0"/>
              </a:rPr>
              <a:t>Dżdżownice, ślimaki i owady chowają się w szczelinach kory, w kupkach liści lub pod ziemią.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l-PL" sz="1400" dirty="0" smtClean="0">
                <a:solidFill>
                  <a:srgbClr val="C00000"/>
                </a:solidFill>
                <a:latin typeface="Comic Sans MS" pitchFamily="66" charset="0"/>
              </a:rPr>
              <a:t>Zwierzęta gromadzą zapasy na zimę, zmieniają futra i upierzenie.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l-PL" sz="1400" dirty="0" smtClean="0">
                <a:solidFill>
                  <a:srgbClr val="C00000"/>
                </a:solidFill>
                <a:latin typeface="Comic Sans MS" pitchFamily="66" charset="0"/>
              </a:rPr>
              <a:t>Trwają wykopki ziemniaków. Pola są orane pod wiosenne siewy.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l-PL" sz="1400" dirty="0" smtClean="0">
                <a:solidFill>
                  <a:srgbClr val="C00000"/>
                </a:solidFill>
                <a:latin typeface="Comic Sans MS" pitchFamily="66" charset="0"/>
              </a:rPr>
              <a:t>W ogrodach kwitną chryzantemy, astry, nagietki, cynie.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l-PL" sz="1400" dirty="0" smtClean="0">
                <a:solidFill>
                  <a:srgbClr val="C00000"/>
                </a:solidFill>
                <a:latin typeface="Comic Sans MS" pitchFamily="66" charset="0"/>
              </a:rPr>
              <a:t>Z drzew zrywamy jabłka i gruszki zimowe, przeznaczone do przechowania, a z pól i grządek zbieramy marchew i selery.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l-PL" sz="1400" dirty="0" smtClean="0">
                <a:solidFill>
                  <a:srgbClr val="C00000"/>
                </a:solidFill>
                <a:latin typeface="Comic Sans MS" pitchFamily="66" charset="0"/>
              </a:rPr>
              <a:t>Sadzimy drzewa, róże i inne krzewy.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l-PL" sz="1400" dirty="0" smtClean="0">
                <a:solidFill>
                  <a:srgbClr val="C00000"/>
                </a:solidFill>
                <a:latin typeface="Comic Sans MS" pitchFamily="66" charset="0"/>
              </a:rPr>
              <a:t>Na ogrodowych grządkach siejemy jesienne warzywa.</a:t>
            </a:r>
            <a:endParaRPr lang="pl-PL" sz="14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026" name="Picture 2" descr="New Pag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520" y="836712"/>
            <a:ext cx="2537480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ew Pag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5629744"/>
            <a:ext cx="2304256" cy="111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144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/>
          <p:cNvSpPr/>
          <p:nvPr/>
        </p:nvSpPr>
        <p:spPr>
          <a:xfrm>
            <a:off x="1979712" y="332656"/>
            <a:ext cx="4896544" cy="57606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rgbClr val="C00000"/>
                </a:solidFill>
                <a:latin typeface="Comic Sans MS" pitchFamily="66" charset="0"/>
              </a:rPr>
              <a:t>Przyroda w listopadzie</a:t>
            </a:r>
            <a:endParaRPr lang="pl-PL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611560" y="2060848"/>
            <a:ext cx="70567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pl-PL" sz="1400" dirty="0" smtClean="0">
                <a:solidFill>
                  <a:srgbClr val="C00000"/>
                </a:solidFill>
                <a:latin typeface="Comic Sans MS" pitchFamily="66" charset="0"/>
              </a:rPr>
              <a:t>Dni są coraz krótsze i coraz chłodniejsze.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l-PL" sz="1400" dirty="0" smtClean="0">
                <a:solidFill>
                  <a:srgbClr val="C00000"/>
                </a:solidFill>
                <a:latin typeface="Comic Sans MS" pitchFamily="66" charset="0"/>
              </a:rPr>
              <a:t>Pojawiają się pierwsze opady śniegu z deszczem, a nierzadko też samego śniegu.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l-PL" sz="1400" dirty="0" smtClean="0">
                <a:solidFill>
                  <a:srgbClr val="C00000"/>
                </a:solidFill>
                <a:latin typeface="Comic Sans MS" pitchFamily="66" charset="0"/>
              </a:rPr>
              <a:t>Drzewa i krzewy zgubiły już wszystkie liście.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l-PL" sz="1400" dirty="0" smtClean="0">
                <a:solidFill>
                  <a:srgbClr val="C00000"/>
                </a:solidFill>
                <a:latin typeface="Comic Sans MS" pitchFamily="66" charset="0"/>
              </a:rPr>
              <a:t>Zielone pozostają tylko drzewa i krzewy iglaste.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l-PL" sz="1400" dirty="0" smtClean="0">
                <a:solidFill>
                  <a:srgbClr val="C00000"/>
                </a:solidFill>
                <a:latin typeface="Comic Sans MS" pitchFamily="66" charset="0"/>
              </a:rPr>
              <a:t>Na pustych polach można spotkać jastrzębie.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l-PL" sz="1400" dirty="0" smtClean="0">
                <a:solidFill>
                  <a:srgbClr val="C00000"/>
                </a:solidFill>
                <a:latin typeface="Comic Sans MS" pitchFamily="66" charset="0"/>
              </a:rPr>
              <a:t>Przylatują do nas gile i jemiołuszki.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l-PL" sz="1400" dirty="0" smtClean="0">
                <a:solidFill>
                  <a:srgbClr val="C00000"/>
                </a:solidFill>
                <a:latin typeface="Comic Sans MS" pitchFamily="66" charset="0"/>
              </a:rPr>
              <a:t>Parki i łąki mają kolor szarobrązowy.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l-PL" sz="1400" dirty="0" smtClean="0">
                <a:solidFill>
                  <a:srgbClr val="C00000"/>
                </a:solidFill>
                <a:latin typeface="Comic Sans MS" pitchFamily="66" charset="0"/>
              </a:rPr>
              <a:t>Zasypiają niedźwiedzie, jeże i borsuki.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l-PL" sz="1400" dirty="0" smtClean="0">
                <a:solidFill>
                  <a:srgbClr val="C00000"/>
                </a:solidFill>
                <a:latin typeface="Comic Sans MS" pitchFamily="66" charset="0"/>
              </a:rPr>
              <a:t>W </a:t>
            </a:r>
            <a:r>
              <a:rPr lang="pl-PL" sz="1400" dirty="0">
                <a:solidFill>
                  <a:srgbClr val="C00000"/>
                </a:solidFill>
                <a:latin typeface="Comic Sans MS" pitchFamily="66" charset="0"/>
              </a:rPr>
              <a:t>o</a:t>
            </a:r>
            <a:r>
              <a:rPr lang="pl-PL" sz="1400" dirty="0" smtClean="0">
                <a:solidFill>
                  <a:srgbClr val="C00000"/>
                </a:solidFill>
                <a:latin typeface="Comic Sans MS" pitchFamily="66" charset="0"/>
              </a:rPr>
              <a:t>grodach nie ma już kwiatów, oprócz drobnych astrów i chryzantem.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l-PL" sz="1400" dirty="0" smtClean="0">
                <a:solidFill>
                  <a:srgbClr val="C00000"/>
                </a:solidFill>
                <a:latin typeface="Comic Sans MS" pitchFamily="66" charset="0"/>
              </a:rPr>
              <a:t>Porządkujemy ogród zanim spadnie śnieg.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l-PL" sz="1400" dirty="0" smtClean="0">
                <a:solidFill>
                  <a:srgbClr val="C00000"/>
                </a:solidFill>
                <a:latin typeface="Comic Sans MS" pitchFamily="66" charset="0"/>
              </a:rPr>
              <a:t>W ogródku przykrywamy rośliny skalne i krzewy ozdobne, żeby nie zmarzły zimą.</a:t>
            </a:r>
            <a:endParaRPr lang="pl-PL" sz="14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026" name="Picture 2" descr="New Pag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520" y="1052736"/>
            <a:ext cx="2537480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ew Pag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76" y="5013176"/>
            <a:ext cx="2985271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48296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1412</TotalTime>
  <Words>1706</Words>
  <Application>Microsoft Office PowerPoint</Application>
  <PresentationFormat>Pokaz na ekranie (4:3)</PresentationFormat>
  <Paragraphs>202</Paragraphs>
  <Slides>39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39</vt:i4>
      </vt:variant>
    </vt:vector>
  </HeadingPairs>
  <TitlesOfParts>
    <vt:vector size="40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Gosia</dc:creator>
  <cp:lastModifiedBy>BARBARA</cp:lastModifiedBy>
  <cp:revision>161</cp:revision>
  <dcterms:created xsi:type="dcterms:W3CDTF">2020-06-13T12:25:25Z</dcterms:created>
  <dcterms:modified xsi:type="dcterms:W3CDTF">2023-09-25T07:23:48Z</dcterms:modified>
</cp:coreProperties>
</file>