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6" r:id="rId4"/>
    <p:sldId id="283" r:id="rId5"/>
    <p:sldId id="284" r:id="rId6"/>
    <p:sldId id="287" r:id="rId7"/>
    <p:sldId id="288" r:id="rId8"/>
    <p:sldId id="317" r:id="rId9"/>
    <p:sldId id="307" r:id="rId10"/>
    <p:sldId id="289" r:id="rId11"/>
    <p:sldId id="308" r:id="rId12"/>
    <p:sldId id="291" r:id="rId13"/>
    <p:sldId id="262" r:id="rId14"/>
    <p:sldId id="263" r:id="rId15"/>
    <p:sldId id="264" r:id="rId16"/>
    <p:sldId id="271" r:id="rId17"/>
    <p:sldId id="266" r:id="rId18"/>
    <p:sldId id="257" r:id="rId19"/>
    <p:sldId id="259" r:id="rId20"/>
    <p:sldId id="258" r:id="rId21"/>
    <p:sldId id="270" r:id="rId22"/>
    <p:sldId id="314"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D60093"/>
    <a:srgbClr val="CC66FF"/>
    <a:srgbClr val="6699FF"/>
    <a:srgbClr val="00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1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 wzorca tytułu</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 wzorca tytułu</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 wzorca tytułu</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 wzorca tytułu</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daty 2"/>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 wzorca tytułu</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 wzorca tytułu</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01.02.2024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99FF"/>
            </a:gs>
            <a:gs pos="50000">
              <a:srgbClr val="CC66FF"/>
            </a:gs>
            <a:gs pos="100000">
              <a:srgbClr val="CC00FF"/>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01.02.2024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Mnz - Santa Claus With Reindeer Sleigh - Taille : Taille Unique"/>
          <p:cNvPicPr>
            <a:picLocks noChangeAspect="1" noChangeArrowheads="1"/>
          </p:cNvPicPr>
          <p:nvPr/>
        </p:nvPicPr>
        <p:blipFill>
          <a:blip r:embed="rId2"/>
          <a:srcRect l="3989" t="13298" r="4255" b="16281"/>
          <a:stretch>
            <a:fillRect/>
          </a:stretch>
        </p:blipFill>
        <p:spPr bwMode="auto">
          <a:xfrm>
            <a:off x="0" y="0"/>
            <a:ext cx="9144000" cy="6858000"/>
          </a:xfrm>
          <a:prstGeom prst="rect">
            <a:avLst/>
          </a:prstGeom>
          <a:noFill/>
        </p:spPr>
      </p:pic>
      <p:sp>
        <p:nvSpPr>
          <p:cNvPr id="9" name="pole tekstowe 8"/>
          <p:cNvSpPr txBox="1"/>
          <p:nvPr/>
        </p:nvSpPr>
        <p:spPr>
          <a:xfrm>
            <a:off x="571472" y="214290"/>
            <a:ext cx="3786214" cy="646331"/>
          </a:xfrm>
          <a:prstGeom prst="rect">
            <a:avLst/>
          </a:prstGeom>
          <a:noFill/>
        </p:spPr>
        <p:txBody>
          <a:bodyPr wrap="square" rtlCol="0">
            <a:spAutoFit/>
          </a:bodyPr>
          <a:lstStyle/>
          <a:p>
            <a:pPr algn="ctr"/>
            <a:r>
              <a:rPr lang="pl-PL" sz="3600" b="1" dirty="0">
                <a:solidFill>
                  <a:srgbClr val="FFFF00"/>
                </a:solidFill>
                <a:latin typeface="Bookman Old Style" pitchFamily="18" charset="0"/>
              </a:rPr>
              <a:t>Święty Mikołaj </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728" y="285728"/>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LEGENDA O ŚWIĘTYM MIKOŁAJU</a:t>
            </a:r>
          </a:p>
        </p:txBody>
      </p:sp>
      <p:sp>
        <p:nvSpPr>
          <p:cNvPr id="4" name="pole tekstowe 3"/>
          <p:cNvSpPr txBox="1"/>
          <p:nvPr/>
        </p:nvSpPr>
        <p:spPr>
          <a:xfrm>
            <a:off x="357158" y="1000108"/>
            <a:ext cx="407196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Pewnego razu, gdy na morzu rozszalała się wielka burza potrafił ją uciszyć i uratował żeglarzy.</a:t>
            </a:r>
          </a:p>
          <a:p>
            <a:pPr algn="ctr"/>
            <a:endParaRPr lang="pl-PL" sz="2000" dirty="0">
              <a:solidFill>
                <a:srgbClr val="002060"/>
              </a:solidFill>
              <a:latin typeface="Bookman Old Style" pitchFamily="18" charset="0"/>
            </a:endParaRPr>
          </a:p>
          <a:p>
            <a:pPr algn="ctr"/>
            <a:endParaRPr lang="pl-PL" sz="2000" dirty="0">
              <a:solidFill>
                <a:srgbClr val="002060"/>
              </a:solidFill>
              <a:latin typeface="Bookman Old Style" pitchFamily="18" charset="0"/>
            </a:endParaRPr>
          </a:p>
          <a:p>
            <a:pPr algn="ctr"/>
            <a:endParaRPr lang="pl-PL" sz="2000" dirty="0">
              <a:solidFill>
                <a:srgbClr val="002060"/>
              </a:solidFill>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sp>
        <p:nvSpPr>
          <p:cNvPr id="6" name="pole tekstowe 5"/>
          <p:cNvSpPr txBox="1"/>
          <p:nvPr/>
        </p:nvSpPr>
        <p:spPr>
          <a:xfrm>
            <a:off x="4786314" y="1000108"/>
            <a:ext cx="407196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Wskrzesił trzech zamordowanych ludzi.</a:t>
            </a:r>
          </a:p>
          <a:p>
            <a:pPr algn="ctr"/>
            <a:endParaRPr lang="pl-PL" sz="2000" dirty="0">
              <a:solidFill>
                <a:srgbClr val="002060"/>
              </a:solidFill>
              <a:latin typeface="Bookman Old Style" pitchFamily="18" charset="0"/>
            </a:endParaRPr>
          </a:p>
          <a:p>
            <a:pPr algn="ctr"/>
            <a:endParaRPr lang="pl-PL" sz="2000" dirty="0">
              <a:solidFill>
                <a:srgbClr val="002060"/>
              </a:solidFill>
              <a:latin typeface="Bookman Old Style" pitchFamily="18"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1026" name="Picture 2" descr="Broken yacht cartoon by storm Royalty Free Vector Image"/>
          <p:cNvPicPr>
            <a:picLocks noChangeAspect="1" noChangeArrowheads="1"/>
          </p:cNvPicPr>
          <p:nvPr/>
        </p:nvPicPr>
        <p:blipFill>
          <a:blip r:embed="rId2" cstate="print">
            <a:clrChange>
              <a:clrFrom>
                <a:srgbClr val="FFFFFF"/>
              </a:clrFrom>
              <a:clrTo>
                <a:srgbClr val="FFFFFF">
                  <a:alpha val="0"/>
                </a:srgbClr>
              </a:clrTo>
            </a:clrChange>
          </a:blip>
          <a:srcRect r="2633" b="8814"/>
          <a:stretch>
            <a:fillRect/>
          </a:stretch>
        </p:blipFill>
        <p:spPr bwMode="auto">
          <a:xfrm>
            <a:off x="785786" y="3286124"/>
            <a:ext cx="3071834" cy="2667778"/>
          </a:xfrm>
          <a:prstGeom prst="rect">
            <a:avLst/>
          </a:prstGeom>
          <a:noFill/>
        </p:spPr>
      </p:pic>
      <p:pic>
        <p:nvPicPr>
          <p:cNvPr id="38914" name="Picture 2" descr="Legenda św. Stanisława przetrwała tysiąc lat | Dziennik Polski"/>
          <p:cNvPicPr>
            <a:picLocks noChangeAspect="1" noChangeArrowheads="1"/>
          </p:cNvPicPr>
          <p:nvPr/>
        </p:nvPicPr>
        <p:blipFill>
          <a:blip r:embed="rId3"/>
          <a:srcRect/>
          <a:stretch>
            <a:fillRect/>
          </a:stretch>
        </p:blipFill>
        <p:spPr bwMode="auto">
          <a:xfrm>
            <a:off x="6000760" y="3071810"/>
            <a:ext cx="2071702" cy="2980866"/>
          </a:xfrm>
          <a:prstGeom prst="rect">
            <a:avLst/>
          </a:prstGeom>
          <a:noFill/>
        </p:spPr>
      </p:pic>
      <p:sp>
        <p:nvSpPr>
          <p:cNvPr id="2" name="pole tekstowe 1">
            <a:extLst>
              <a:ext uri="{FF2B5EF4-FFF2-40B4-BE49-F238E27FC236}">
                <a16:creationId xmlns="" xmlns:a16="http://schemas.microsoft.com/office/drawing/2014/main" id="{E8FCEEBA-402B-EA47-834D-58157B45D36D}"/>
              </a:ext>
            </a:extLst>
          </p:cNvPr>
          <p:cNvSpPr txBox="1"/>
          <p:nvPr/>
        </p:nvSpPr>
        <p:spPr>
          <a:xfrm>
            <a:off x="3659392" y="2512584"/>
            <a:ext cx="1828800" cy="1828800"/>
          </a:xfrm>
          <a:prstGeom prst="rect">
            <a:avLst/>
          </a:prstGeom>
          <a:noFill/>
        </p:spPr>
        <p:txBody>
          <a:bodyPr wrap="square" rtlCol="0">
            <a:spAutoFit/>
          </a:bodyPr>
          <a:lstStyle/>
          <a:p>
            <a:pPr algn="l"/>
            <a:endParaRPr lang="pl-PL"/>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728" y="285728"/>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LEGENDA O ŚWIĘTYM MIKOŁAJU</a:t>
            </a:r>
          </a:p>
        </p:txBody>
      </p:sp>
      <p:sp>
        <p:nvSpPr>
          <p:cNvPr id="4" name="pole tekstowe 3"/>
          <p:cNvSpPr txBox="1"/>
          <p:nvPr/>
        </p:nvSpPr>
        <p:spPr>
          <a:xfrm>
            <a:off x="357158" y="1000108"/>
            <a:ext cx="407196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Po długim, dobrym życiu odszedł do Pana Boga dnia 6 grudnia. Każdego roku w tym dniu, podobno zjawia się jednak na ziemi, aby spełniać życzenia grzecznych dzieci.</a:t>
            </a:r>
          </a:p>
          <a:p>
            <a:pPr algn="ctr"/>
            <a:endParaRPr lang="pl-PL" sz="2000" dirty="0">
              <a:solidFill>
                <a:srgbClr val="002060"/>
              </a:solidFill>
              <a:latin typeface="Bookman Old Style" pitchFamily="18"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sp>
        <p:nvSpPr>
          <p:cNvPr id="6" name="pole tekstowe 5"/>
          <p:cNvSpPr txBox="1"/>
          <p:nvPr/>
        </p:nvSpPr>
        <p:spPr>
          <a:xfrm>
            <a:off x="4786314" y="1000108"/>
            <a:ext cx="407196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Mikołaj został Świętym, a ludzie podziwiali jego dobre serce. Na jego cześć zbudowano wiele kościołów.</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1028" name="Picture 4" descr="Free Cliparts Church Installation, Download Free Clip Art, Free Clip Art on  Clipart Library"/>
          <p:cNvPicPr>
            <a:picLocks noChangeAspect="1" noChangeArrowheads="1"/>
          </p:cNvPicPr>
          <p:nvPr/>
        </p:nvPicPr>
        <p:blipFill>
          <a:blip r:embed="rId2">
            <a:clrChange>
              <a:clrFrom>
                <a:srgbClr val="FFFFFF"/>
              </a:clrFrom>
              <a:clrTo>
                <a:srgbClr val="FFFFFF">
                  <a:alpha val="0"/>
                </a:srgbClr>
              </a:clrTo>
            </a:clrChange>
          </a:blip>
          <a:srcRect l="8380" b="4374"/>
          <a:stretch>
            <a:fillRect/>
          </a:stretch>
        </p:blipFill>
        <p:spPr bwMode="auto">
          <a:xfrm>
            <a:off x="5214942" y="3357562"/>
            <a:ext cx="3143272" cy="2643206"/>
          </a:xfrm>
          <a:prstGeom prst="rect">
            <a:avLst/>
          </a:prstGeom>
          <a:noFill/>
        </p:spPr>
      </p:pic>
      <p:pic>
        <p:nvPicPr>
          <p:cNvPr id="57346" name="Picture 2" descr="6 grudzień Świętego Mikołaja - Gify i obrazki na GifyAgusi.pl"/>
          <p:cNvPicPr>
            <a:picLocks noChangeAspect="1" noChangeArrowheads="1"/>
          </p:cNvPicPr>
          <p:nvPr/>
        </p:nvPicPr>
        <p:blipFill>
          <a:blip r:embed="rId3"/>
          <a:srcRect l="2727" t="6032" r="3182" b="3485"/>
          <a:stretch>
            <a:fillRect/>
          </a:stretch>
        </p:blipFill>
        <p:spPr bwMode="auto">
          <a:xfrm>
            <a:off x="714348" y="3714752"/>
            <a:ext cx="3357586" cy="224563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728" y="285728"/>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LEGENDA O ŚWIĘTYM MIKOŁAJU</a:t>
            </a:r>
          </a:p>
        </p:txBody>
      </p:sp>
      <p:sp>
        <p:nvSpPr>
          <p:cNvPr id="6" name="pole tekstowe 5"/>
          <p:cNvSpPr txBox="1"/>
          <p:nvPr/>
        </p:nvSpPr>
        <p:spPr>
          <a:xfrm>
            <a:off x="4786314" y="1000108"/>
            <a:ext cx="407196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Dziś prezenty pod choinką i w butach zostawia już inny Mikołaj i jego posłańcy, ale </a:t>
            </a:r>
            <a:r>
              <a:rPr lang="pl-PL" sz="2000" dirty="0" smtClean="0">
                <a:solidFill>
                  <a:srgbClr val="002060"/>
                </a:solidFill>
                <a:latin typeface="Bookman Old Style" pitchFamily="18" charset="0"/>
              </a:rPr>
              <a:t>robią to na </a:t>
            </a:r>
            <a:r>
              <a:rPr lang="pl-PL" sz="2000" dirty="0">
                <a:solidFill>
                  <a:srgbClr val="002060"/>
                </a:solidFill>
                <a:latin typeface="Bookman Old Style" pitchFamily="18" charset="0"/>
              </a:rPr>
              <a:t>pamiątkę wspaniałych czynów Świętego Mikołaja, którego właśnie poznaliście.</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sp>
        <p:nvSpPr>
          <p:cNvPr id="7" name="pole tekstowe 6"/>
          <p:cNvSpPr txBox="1"/>
          <p:nvPr/>
        </p:nvSpPr>
        <p:spPr>
          <a:xfrm>
            <a:off x="357158" y="1000108"/>
            <a:ext cx="407196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W szkołach biorąc przykład ze Świętego Mikołaja zaczęto pomagać dzieciom i  wypłacać im pieniądze na naukę.</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8" name="Picture 2" descr="Boys School Stock Illustrations – 15,776 Boys School Stock Illustrations,  Vectors &amp; Clipart - Dreamstime"/>
          <p:cNvPicPr>
            <a:picLocks noChangeAspect="1" noChangeArrowheads="1"/>
          </p:cNvPicPr>
          <p:nvPr/>
        </p:nvPicPr>
        <p:blipFill>
          <a:blip r:embed="rId2"/>
          <a:srcRect l="8438" t="5587" r="15624"/>
          <a:stretch>
            <a:fillRect/>
          </a:stretch>
        </p:blipFill>
        <p:spPr bwMode="auto">
          <a:xfrm>
            <a:off x="785786" y="3571876"/>
            <a:ext cx="3214710" cy="2400282"/>
          </a:xfrm>
          <a:prstGeom prst="rect">
            <a:avLst/>
          </a:prstGeom>
          <a:noFill/>
        </p:spPr>
      </p:pic>
      <p:pic>
        <p:nvPicPr>
          <p:cNvPr id="21508" name="Picture 4" descr="santa claus,christmas,christmas decorations,christmas bells,creative christmas,christmas decoration,santa,claus,decorations,bells,creative,decoration,Santa clipart,Claus clipart,santa clipart,claus clipart"/>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5643570" y="3714752"/>
            <a:ext cx="2500330" cy="25003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00034" y="1844824"/>
            <a:ext cx="450059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dirty="0">
                <a:solidFill>
                  <a:srgbClr val="002060"/>
                </a:solidFill>
                <a:latin typeface="Bookman Old Style" pitchFamily="18" charset="0"/>
              </a:rPr>
              <a:t>Mikołaj ma dom w Laponii, w krainie Finlandii, częściowo położonej za kręgiem polarnym. Dlaczego Mikołaj zamieszkał tam, gdzie zima trwa pół roku, a temperatura spada nawet do </a:t>
            </a:r>
            <a:br>
              <a:rPr lang="pl-PL" dirty="0">
                <a:solidFill>
                  <a:srgbClr val="002060"/>
                </a:solidFill>
                <a:latin typeface="Bookman Old Style" pitchFamily="18" charset="0"/>
              </a:rPr>
            </a:br>
            <a:r>
              <a:rPr lang="pl-PL" dirty="0">
                <a:solidFill>
                  <a:srgbClr val="002060"/>
                </a:solidFill>
                <a:latin typeface="Bookman Old Style" pitchFamily="18" charset="0"/>
              </a:rPr>
              <a:t>– 45 stopni Celsjusza? Podobno latem lubi podziwiać lapońskie białe noce, podczas których słońce nie zachodzi. Zimą zaś może oglądać na niebie cudowną zorzę polarną. Jest tu także mnóstwo śniegu, a renifery to uwielbiają. </a:t>
            </a:r>
          </a:p>
        </p:txBody>
      </p:sp>
      <p:pic>
        <p:nvPicPr>
          <p:cNvPr id="10242" name="Picture 2" descr="Finlandia map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00760" y="642918"/>
            <a:ext cx="2918185" cy="5358112"/>
          </a:xfrm>
          <a:prstGeom prst="rect">
            <a:avLst/>
          </a:prstGeom>
          <a:noFill/>
        </p:spPr>
      </p:pic>
      <p:sp>
        <p:nvSpPr>
          <p:cNvPr id="5" name="pole tekstowe 4"/>
          <p:cNvSpPr txBox="1"/>
          <p:nvPr/>
        </p:nvSpPr>
        <p:spPr>
          <a:xfrm>
            <a:off x="428596" y="285728"/>
            <a:ext cx="614366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Gdzie mieszka Święty Mikołaj?</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5500694" y="428604"/>
            <a:ext cx="321471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Korvatunturi </a:t>
            </a:r>
          </a:p>
          <a:p>
            <a:pPr algn="ctr"/>
            <a:r>
              <a:rPr lang="pl-PL" sz="2800" dirty="0">
                <a:solidFill>
                  <a:srgbClr val="002060"/>
                </a:solidFill>
                <a:latin typeface="Bookman Old Style" pitchFamily="18" charset="0"/>
              </a:rPr>
              <a:t>Góra Ucho</a:t>
            </a:r>
          </a:p>
        </p:txBody>
      </p:sp>
      <p:sp>
        <p:nvSpPr>
          <p:cNvPr id="5" name="pole tekstowe 4"/>
          <p:cNvSpPr txBox="1"/>
          <p:nvPr/>
        </p:nvSpPr>
        <p:spPr>
          <a:xfrm>
            <a:off x="4795299" y="2132856"/>
            <a:ext cx="3857652"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600" dirty="0">
                <a:solidFill>
                  <a:srgbClr val="002060"/>
                </a:solidFill>
                <a:latin typeface="Bookman Old Style" pitchFamily="18" charset="0"/>
              </a:rPr>
              <a:t>Dom Świętego Mikołaja stoi na górze Korvatunturi - nazwa ta oznacza po polsku Górę Ucho. To niezwykłe miejsce przypomina kształtem uszy zająca. Podobno, gdy przyłoży się głowę do skał, można usłyszeć, o czym rozmawiają dzieci na całym świecie. Elfy zapisują podsłuchane marzenia w czarodziejskich notatnikach. Przed Bożym Narodzeniem Święty Mikołaj czyta ich notatki i wybiera odpowiednie prezenty. Tak przynajmniej twierdzą elfy.</a:t>
            </a:r>
          </a:p>
        </p:txBody>
      </p:sp>
      <p:pic>
        <p:nvPicPr>
          <p:cNvPr id="9218" name="Picture 2" descr="Korvatunturi - Santa Claus Finland"/>
          <p:cNvPicPr>
            <a:picLocks noChangeAspect="1" noChangeArrowheads="1"/>
          </p:cNvPicPr>
          <p:nvPr/>
        </p:nvPicPr>
        <p:blipFill>
          <a:blip r:embed="rId2"/>
          <a:srcRect/>
          <a:stretch>
            <a:fillRect/>
          </a:stretch>
        </p:blipFill>
        <p:spPr bwMode="auto">
          <a:xfrm>
            <a:off x="357158" y="500042"/>
            <a:ext cx="4214842" cy="45720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000232" y="285728"/>
            <a:ext cx="54292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Wioska Świętego Mikołaja</a:t>
            </a:r>
          </a:p>
        </p:txBody>
      </p:sp>
      <p:sp>
        <p:nvSpPr>
          <p:cNvPr id="6" name="pole tekstowe 5"/>
          <p:cNvSpPr txBox="1"/>
          <p:nvPr/>
        </p:nvSpPr>
        <p:spPr>
          <a:xfrm>
            <a:off x="853302" y="4725144"/>
            <a:ext cx="742955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600" dirty="0">
                <a:solidFill>
                  <a:srgbClr val="002060"/>
                </a:solidFill>
                <a:latin typeface="Bookman Old Style" pitchFamily="18" charset="0"/>
              </a:rPr>
              <a:t>Na Górę Ucho bardzo trudno było dojechać. Dzieci nie mogły więc odwiedzać Świętego Mikołaja. Dlatego od 1950 roku Mikołaj zaczął się z nimi spotykać w stolicy Laponii, Rovaniemi. Gdy 26 czerwca 1985 roku minister spraw zagranicznych Finlandii uroczyście przekazał Mikołajowi we władanie całą Laponię, w okolicy Rovaniemi zbudowano Wioskę Świętego Mikołaja. </a:t>
            </a:r>
          </a:p>
        </p:txBody>
      </p:sp>
      <p:pic>
        <p:nvPicPr>
          <p:cNvPr id="8194" name="Picture 2" descr="Activities: Things to to do in Rovaniemi, Finnish Lapland"/>
          <p:cNvPicPr>
            <a:picLocks noChangeAspect="1" noChangeArrowheads="1"/>
          </p:cNvPicPr>
          <p:nvPr/>
        </p:nvPicPr>
        <p:blipFill>
          <a:blip r:embed="rId2"/>
          <a:srcRect t="12974"/>
          <a:stretch>
            <a:fillRect/>
          </a:stretch>
        </p:blipFill>
        <p:spPr bwMode="auto">
          <a:xfrm>
            <a:off x="1428728" y="1142984"/>
            <a:ext cx="6278700" cy="319751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000232" y="285728"/>
            <a:ext cx="54292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Wioska Świętego Mikołaja</a:t>
            </a:r>
          </a:p>
        </p:txBody>
      </p:sp>
      <p:sp>
        <p:nvSpPr>
          <p:cNvPr id="6" name="pole tekstowe 5"/>
          <p:cNvSpPr txBox="1"/>
          <p:nvPr/>
        </p:nvSpPr>
        <p:spPr>
          <a:xfrm>
            <a:off x="928662" y="5000636"/>
            <a:ext cx="7643866"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600" dirty="0">
                <a:solidFill>
                  <a:srgbClr val="002060"/>
                </a:solidFill>
                <a:latin typeface="Bookman Old Style" pitchFamily="18" charset="0"/>
              </a:rPr>
              <a:t>Znajduje się w niej m.in. Główne Biuro Świętego Mikołaja, Poczta Główna, Restauracja, Oficjalny Port Lotniczy Świętego Mikołaja, Fabryka Prezentów, a także Farma dla Reniferów należących do jego zaprzęgu. Co roku wioskę odwiedza pół miliona osób, a do jej urzędu pocztowego trafiają tysiące listów od dzieci z całego świata.</a:t>
            </a:r>
          </a:p>
        </p:txBody>
      </p:sp>
      <p:pic>
        <p:nvPicPr>
          <p:cNvPr id="11266" name="Picture 2" descr="Visiting Santa's Village in Lapland: Everything You Need to Know - Part 2"/>
          <p:cNvPicPr>
            <a:picLocks noChangeAspect="1" noChangeArrowheads="1"/>
          </p:cNvPicPr>
          <p:nvPr/>
        </p:nvPicPr>
        <p:blipFill>
          <a:blip r:embed="rId2" cstate="print"/>
          <a:srcRect/>
          <a:stretch>
            <a:fillRect/>
          </a:stretch>
        </p:blipFill>
        <p:spPr bwMode="auto">
          <a:xfrm>
            <a:off x="1643042" y="1428736"/>
            <a:ext cx="6143668" cy="31432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857356" y="428604"/>
            <a:ext cx="514353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Poczta Świętego Mikołaja</a:t>
            </a:r>
          </a:p>
        </p:txBody>
      </p:sp>
      <p:sp>
        <p:nvSpPr>
          <p:cNvPr id="6" name="pole tekstowe 5"/>
          <p:cNvSpPr txBox="1"/>
          <p:nvPr/>
        </p:nvSpPr>
        <p:spPr>
          <a:xfrm>
            <a:off x="4139952" y="2348880"/>
            <a:ext cx="464347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dirty="0">
                <a:solidFill>
                  <a:srgbClr val="002060"/>
                </a:solidFill>
                <a:latin typeface="Bookman Old Style" pitchFamily="18" charset="0"/>
              </a:rPr>
              <a:t>Jednym z najważniejszych miejsc Rovaniemi jest poczta. Mikołaj dostaje rocznie prawie milion listów z 200 krajów na świecie. Najczęściej piszą do niego dzieci z Wielkiej Brytanii, Włoch i Polski. Odpisywaniem na listy zajmują się elfy pocztowe. Od pozostałych można je odróżnić po koszulkach w biało – czerwone pasy. Te elfy znają wszystkie języki świata, również polski. Przeczytają także twój list, jeśli prawidłowo zaadresujesz kopertę. </a:t>
            </a:r>
          </a:p>
        </p:txBody>
      </p:sp>
      <p:pic>
        <p:nvPicPr>
          <p:cNvPr id="6150" name="Picture 6" descr="Letters in Santa Claus Main Post Office in Rovaniemi in Lapland Finland"/>
          <p:cNvPicPr>
            <a:picLocks noChangeAspect="1" noChangeArrowheads="1"/>
          </p:cNvPicPr>
          <p:nvPr/>
        </p:nvPicPr>
        <p:blipFill>
          <a:blip r:embed="rId2" cstate="print"/>
          <a:srcRect b="6279"/>
          <a:stretch>
            <a:fillRect/>
          </a:stretch>
        </p:blipFill>
        <p:spPr bwMode="auto">
          <a:xfrm>
            <a:off x="233966" y="1628800"/>
            <a:ext cx="3786214" cy="28575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786050" y="357166"/>
            <a:ext cx="378621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Pomocnicy Mikołaja</a:t>
            </a:r>
          </a:p>
        </p:txBody>
      </p:sp>
      <p:pic>
        <p:nvPicPr>
          <p:cNvPr id="8194" name="Picture 2" descr="Lapland comes to Skibbereen! - Skibbereen, West Cork, Ireland"/>
          <p:cNvPicPr>
            <a:picLocks noChangeAspect="1" noChangeArrowheads="1"/>
          </p:cNvPicPr>
          <p:nvPr/>
        </p:nvPicPr>
        <p:blipFill>
          <a:blip r:embed="rId2"/>
          <a:srcRect/>
          <a:stretch>
            <a:fillRect/>
          </a:stretch>
        </p:blipFill>
        <p:spPr bwMode="auto">
          <a:xfrm>
            <a:off x="357158" y="1214422"/>
            <a:ext cx="4143404" cy="2521619"/>
          </a:xfrm>
          <a:prstGeom prst="rect">
            <a:avLst/>
          </a:prstGeom>
          <a:noFill/>
        </p:spPr>
      </p:pic>
      <p:sp>
        <p:nvSpPr>
          <p:cNvPr id="7" name="pole tekstowe 6"/>
          <p:cNvSpPr txBox="1"/>
          <p:nvPr/>
        </p:nvSpPr>
        <p:spPr>
          <a:xfrm>
            <a:off x="4301929" y="1658549"/>
            <a:ext cx="4786346"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pl-PL" sz="1600" dirty="0">
                <a:solidFill>
                  <a:srgbClr val="002060"/>
                </a:solidFill>
                <a:latin typeface="Bookman Old Style" pitchFamily="18" charset="0"/>
              </a:rPr>
              <a:t>Gdy zbliża się Boże Narodzenie, w całym Rovaniemi słychać ciche dzwonienie. To znak, że elfy założyły już swoje odświętne czerwone czapeczki z dzwoneczkami. Przed gwiazdką elfy mają bardzo dużo pracy. Jedne opiekują się reniferami, inne pakują prezenty, a jeszcze inne odpowiadają na listy i telefony od dzieci z</a:t>
            </a:r>
          </a:p>
          <a:p>
            <a:pPr algn="ctr">
              <a:lnSpc>
                <a:spcPct val="150000"/>
              </a:lnSpc>
            </a:pPr>
            <a:r>
              <a:rPr lang="pl-PL" sz="1600" dirty="0">
                <a:solidFill>
                  <a:srgbClr val="002060"/>
                </a:solidFill>
                <a:latin typeface="Bookman Old Style" pitchFamily="18" charset="0"/>
              </a:rPr>
              <a:t>całego świata. Zanim Mikołaj wyruszy w drogę, odbywa się uroczyste pożegnanie. Elfy tańczą wtedy wokół olbrzymiej choinki, a Pani Mikołajowa częstuje wszystkich smakołykami. </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p:cNvSpPr txBox="1"/>
          <p:nvPr/>
        </p:nvSpPr>
        <p:spPr>
          <a:xfrm>
            <a:off x="3635896" y="4149080"/>
            <a:ext cx="485778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600" dirty="0">
                <a:solidFill>
                  <a:srgbClr val="002060"/>
                </a:solidFill>
                <a:latin typeface="Bookman Old Style" pitchFamily="18" charset="0"/>
              </a:rPr>
              <a:t>Elfy to nie jedyni pomocnicy Świętego Mikołaja. Sanie z prezentami nie dojechałyby do dzieci bez pomocy reniferów. Sanie Mikołaja zaprzężone w renifery to najszybszy pojazd na świecie. W ciągu jednej nocy potrafią pokonać 160 milionów kilometrów, docierając z prezentami do 2 miliardów domów! </a:t>
            </a:r>
          </a:p>
        </p:txBody>
      </p:sp>
      <p:sp>
        <p:nvSpPr>
          <p:cNvPr id="16" name="pole tekstowe 15"/>
          <p:cNvSpPr txBox="1"/>
          <p:nvPr/>
        </p:nvSpPr>
        <p:spPr>
          <a:xfrm>
            <a:off x="214282" y="214290"/>
            <a:ext cx="450059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Reniferowy zaprzęg</a:t>
            </a:r>
          </a:p>
        </p:txBody>
      </p:sp>
      <p:pic>
        <p:nvPicPr>
          <p:cNvPr id="17" name="Picture 2" descr="Free Santa Sleigh Clipart, Download Free Clip Art, Free Clip Art on Clipart  Library"/>
          <p:cNvPicPr>
            <a:picLocks noChangeAspect="1" noChangeArrowheads="1"/>
          </p:cNvPicPr>
          <p:nvPr/>
        </p:nvPicPr>
        <p:blipFill>
          <a:blip r:embed="rId2"/>
          <a:srcRect l="4311" r="7742"/>
          <a:stretch>
            <a:fillRect/>
          </a:stretch>
        </p:blipFill>
        <p:spPr bwMode="auto">
          <a:xfrm>
            <a:off x="1142976" y="1285860"/>
            <a:ext cx="6722056" cy="30718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928662" y="2643182"/>
            <a:ext cx="7215238" cy="1815882"/>
          </a:xfrm>
          <a:prstGeom prst="rect">
            <a:avLst/>
          </a:prstGeom>
          <a:noFill/>
        </p:spPr>
        <p:txBody>
          <a:bodyPr wrap="square" rtlCol="0">
            <a:spAutoFit/>
          </a:bodyPr>
          <a:lstStyle/>
          <a:p>
            <a:pPr algn="ctr"/>
            <a:r>
              <a:rPr lang="pl-PL" sz="2800" dirty="0">
                <a:solidFill>
                  <a:srgbClr val="002060"/>
                </a:solidFill>
                <a:latin typeface="Bookman Old Style" pitchFamily="18" charset="0"/>
              </a:rPr>
              <a:t>Pod choinką po wigilijnej kolacji,</a:t>
            </a:r>
            <a:br>
              <a:rPr lang="pl-PL" sz="2800" dirty="0">
                <a:solidFill>
                  <a:srgbClr val="002060"/>
                </a:solidFill>
                <a:latin typeface="Bookman Old Style" pitchFamily="18" charset="0"/>
              </a:rPr>
            </a:br>
            <a:r>
              <a:rPr lang="pl-PL" sz="2800" dirty="0">
                <a:solidFill>
                  <a:srgbClr val="002060"/>
                </a:solidFill>
                <a:latin typeface="Bookman Old Style" pitchFamily="18" charset="0"/>
              </a:rPr>
              <a:t>z workiem na plecach wkracza do akcji.</a:t>
            </a:r>
            <a:br>
              <a:rPr lang="pl-PL" sz="2800" dirty="0">
                <a:solidFill>
                  <a:srgbClr val="002060"/>
                </a:solidFill>
                <a:latin typeface="Bookman Old Style" pitchFamily="18" charset="0"/>
              </a:rPr>
            </a:br>
            <a:r>
              <a:rPr lang="pl-PL" sz="2800" dirty="0">
                <a:solidFill>
                  <a:srgbClr val="002060"/>
                </a:solidFill>
                <a:latin typeface="Bookman Old Style" pitchFamily="18" charset="0"/>
              </a:rPr>
              <a:t>Dzieciom rozdaje piękne prezenty,</a:t>
            </a:r>
            <a:br>
              <a:rPr lang="pl-PL" sz="2800" dirty="0">
                <a:solidFill>
                  <a:srgbClr val="002060"/>
                </a:solidFill>
                <a:latin typeface="Bookman Old Style" pitchFamily="18" charset="0"/>
              </a:rPr>
            </a:br>
            <a:r>
              <a:rPr lang="pl-PL" sz="2800" dirty="0">
                <a:solidFill>
                  <a:srgbClr val="002060"/>
                </a:solidFill>
                <a:latin typeface="Bookman Old Style" pitchFamily="18" charset="0"/>
              </a:rPr>
              <a:t>zawsze jest miły i uśmiechnięty.</a:t>
            </a:r>
          </a:p>
        </p:txBody>
      </p:sp>
      <p:sp>
        <p:nvSpPr>
          <p:cNvPr id="5" name="pole tekstowe 4"/>
          <p:cNvSpPr txBox="1"/>
          <p:nvPr/>
        </p:nvSpPr>
        <p:spPr>
          <a:xfrm>
            <a:off x="2857488" y="500042"/>
            <a:ext cx="3143272" cy="707886"/>
          </a:xfrm>
          <a:prstGeom prst="rect">
            <a:avLst/>
          </a:prstGeom>
          <a:noFill/>
        </p:spPr>
        <p:txBody>
          <a:bodyPr wrap="square" rtlCol="0">
            <a:spAutoFit/>
          </a:bodyPr>
          <a:lstStyle/>
          <a:p>
            <a:pPr algn="ctr"/>
            <a:r>
              <a:rPr lang="pl-PL" sz="4000" b="1" dirty="0">
                <a:solidFill>
                  <a:srgbClr val="C00000"/>
                </a:solidFill>
                <a:latin typeface="Bookman Old Style" pitchFamily="18" charset="0"/>
              </a:rPr>
              <a:t>ZAGADKA</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00034" y="2571744"/>
            <a:ext cx="24288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l-PL" dirty="0">
                <a:solidFill>
                  <a:srgbClr val="002060"/>
                </a:solidFill>
                <a:latin typeface="Bookman Old Style" pitchFamily="18" charset="0"/>
              </a:rPr>
              <a:t>Profesorek (Donner) </a:t>
            </a:r>
          </a:p>
        </p:txBody>
      </p:sp>
      <p:sp>
        <p:nvSpPr>
          <p:cNvPr id="6" name="Prostokąt 5"/>
          <p:cNvSpPr/>
          <p:nvPr/>
        </p:nvSpPr>
        <p:spPr>
          <a:xfrm>
            <a:off x="571472" y="1357298"/>
            <a:ext cx="218040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pl-PL" dirty="0">
                <a:solidFill>
                  <a:srgbClr val="002060"/>
                </a:solidFill>
                <a:latin typeface="Bookman Old Style" pitchFamily="18" charset="0"/>
              </a:rPr>
              <a:t>Kometek (</a:t>
            </a:r>
            <a:r>
              <a:rPr lang="pl-PL" dirty="0" err="1">
                <a:solidFill>
                  <a:srgbClr val="002060"/>
                </a:solidFill>
                <a:latin typeface="Bookman Old Style" pitchFamily="18" charset="0"/>
              </a:rPr>
              <a:t>Comet</a:t>
            </a:r>
            <a:r>
              <a:rPr lang="pl-PL" dirty="0">
                <a:solidFill>
                  <a:srgbClr val="002060"/>
                </a:solidFill>
                <a:latin typeface="Bookman Old Style" pitchFamily="18" charset="0"/>
              </a:rPr>
              <a:t>) </a:t>
            </a:r>
          </a:p>
        </p:txBody>
      </p:sp>
      <p:sp>
        <p:nvSpPr>
          <p:cNvPr id="7" name="Prostokąt 6"/>
          <p:cNvSpPr/>
          <p:nvPr/>
        </p:nvSpPr>
        <p:spPr>
          <a:xfrm>
            <a:off x="2643174" y="6215082"/>
            <a:ext cx="41434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l-PL" dirty="0">
                <a:solidFill>
                  <a:srgbClr val="002060"/>
                </a:solidFill>
                <a:latin typeface="Bookman Old Style" pitchFamily="18" charset="0"/>
              </a:rPr>
              <a:t>Rudolf Czerwononosy (Rudolph) </a:t>
            </a:r>
          </a:p>
        </p:txBody>
      </p:sp>
      <p:sp>
        <p:nvSpPr>
          <p:cNvPr id="8" name="Prostokąt 7"/>
          <p:cNvSpPr/>
          <p:nvPr/>
        </p:nvSpPr>
        <p:spPr>
          <a:xfrm>
            <a:off x="7072330" y="2285992"/>
            <a:ext cx="202010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pl-PL" dirty="0">
                <a:solidFill>
                  <a:srgbClr val="002060"/>
                </a:solidFill>
                <a:latin typeface="Bookman Old Style" pitchFamily="18" charset="0"/>
              </a:rPr>
              <a:t>Amorek (</a:t>
            </a:r>
            <a:r>
              <a:rPr lang="pl-PL" dirty="0" err="1">
                <a:solidFill>
                  <a:srgbClr val="002060"/>
                </a:solidFill>
                <a:latin typeface="Bookman Old Style" pitchFamily="18" charset="0"/>
              </a:rPr>
              <a:t>Cupid</a:t>
            </a:r>
            <a:r>
              <a:rPr lang="pl-PL" dirty="0">
                <a:solidFill>
                  <a:srgbClr val="002060"/>
                </a:solidFill>
                <a:latin typeface="Bookman Old Style" pitchFamily="18" charset="0"/>
              </a:rPr>
              <a:t>) </a:t>
            </a:r>
          </a:p>
        </p:txBody>
      </p:sp>
      <p:sp>
        <p:nvSpPr>
          <p:cNvPr id="9" name="Prostokąt 8"/>
          <p:cNvSpPr/>
          <p:nvPr/>
        </p:nvSpPr>
        <p:spPr>
          <a:xfrm>
            <a:off x="6215074" y="5000636"/>
            <a:ext cx="278605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l-PL" dirty="0">
                <a:solidFill>
                  <a:srgbClr val="002060"/>
                </a:solidFill>
                <a:latin typeface="Bookman Old Style" pitchFamily="18" charset="0"/>
              </a:rPr>
              <a:t>Błyskawiczny (</a:t>
            </a:r>
            <a:r>
              <a:rPr lang="pl-PL" dirty="0" err="1">
                <a:solidFill>
                  <a:srgbClr val="002060"/>
                </a:solidFill>
                <a:latin typeface="Bookman Old Style" pitchFamily="18" charset="0"/>
              </a:rPr>
              <a:t>Blitzen</a:t>
            </a:r>
            <a:r>
              <a:rPr lang="pl-PL" dirty="0">
                <a:solidFill>
                  <a:srgbClr val="002060"/>
                </a:solidFill>
                <a:latin typeface="Bookman Old Style" pitchFamily="18" charset="0"/>
              </a:rPr>
              <a:t>) </a:t>
            </a:r>
          </a:p>
        </p:txBody>
      </p:sp>
      <p:sp>
        <p:nvSpPr>
          <p:cNvPr id="10" name="Prostokąt 9"/>
          <p:cNvSpPr/>
          <p:nvPr/>
        </p:nvSpPr>
        <p:spPr>
          <a:xfrm>
            <a:off x="1071538" y="5072074"/>
            <a:ext cx="198804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pl-PL" dirty="0">
                <a:solidFill>
                  <a:srgbClr val="002060"/>
                </a:solidFill>
                <a:latin typeface="Bookman Old Style" pitchFamily="18" charset="0"/>
              </a:rPr>
              <a:t>Fircyk (</a:t>
            </a:r>
            <a:r>
              <a:rPr lang="pl-PL" dirty="0" err="1">
                <a:solidFill>
                  <a:srgbClr val="002060"/>
                </a:solidFill>
                <a:latin typeface="Bookman Old Style" pitchFamily="18" charset="0"/>
              </a:rPr>
              <a:t>Dasher</a:t>
            </a:r>
            <a:r>
              <a:rPr lang="pl-PL" dirty="0">
                <a:solidFill>
                  <a:srgbClr val="002060"/>
                </a:solidFill>
                <a:latin typeface="Bookman Old Style" pitchFamily="18" charset="0"/>
              </a:rPr>
              <a:t>) </a:t>
            </a:r>
          </a:p>
        </p:txBody>
      </p:sp>
      <p:sp>
        <p:nvSpPr>
          <p:cNvPr id="11" name="Prostokąt 10"/>
          <p:cNvSpPr/>
          <p:nvPr/>
        </p:nvSpPr>
        <p:spPr>
          <a:xfrm>
            <a:off x="6786578" y="1214422"/>
            <a:ext cx="231185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pl-PL" dirty="0">
                <a:solidFill>
                  <a:srgbClr val="002060"/>
                </a:solidFill>
                <a:latin typeface="Bookman Old Style" pitchFamily="18" charset="0"/>
              </a:rPr>
              <a:t>Pyszałek (</a:t>
            </a:r>
            <a:r>
              <a:rPr lang="pl-PL" dirty="0" err="1">
                <a:solidFill>
                  <a:srgbClr val="002060"/>
                </a:solidFill>
                <a:latin typeface="Bookman Old Style" pitchFamily="18" charset="0"/>
              </a:rPr>
              <a:t>Prancer</a:t>
            </a:r>
            <a:r>
              <a:rPr lang="pl-PL" dirty="0">
                <a:solidFill>
                  <a:srgbClr val="002060"/>
                </a:solidFill>
                <a:latin typeface="Bookman Old Style" pitchFamily="18" charset="0"/>
              </a:rPr>
              <a:t>) </a:t>
            </a:r>
          </a:p>
        </p:txBody>
      </p:sp>
      <p:sp>
        <p:nvSpPr>
          <p:cNvPr id="12" name="Prostokąt 11"/>
          <p:cNvSpPr/>
          <p:nvPr/>
        </p:nvSpPr>
        <p:spPr>
          <a:xfrm>
            <a:off x="6786578" y="3500438"/>
            <a:ext cx="216437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pl-PL" dirty="0">
                <a:solidFill>
                  <a:srgbClr val="002060"/>
                </a:solidFill>
                <a:latin typeface="Bookman Old Style" pitchFamily="18" charset="0"/>
              </a:rPr>
              <a:t>Tancerz (</a:t>
            </a:r>
            <a:r>
              <a:rPr lang="pl-PL" dirty="0" err="1">
                <a:solidFill>
                  <a:srgbClr val="002060"/>
                </a:solidFill>
                <a:latin typeface="Bookman Old Style" pitchFamily="18" charset="0"/>
              </a:rPr>
              <a:t>Dancer</a:t>
            </a:r>
            <a:r>
              <a:rPr lang="pl-PL" dirty="0">
                <a:solidFill>
                  <a:srgbClr val="002060"/>
                </a:solidFill>
                <a:latin typeface="Bookman Old Style" pitchFamily="18" charset="0"/>
              </a:rPr>
              <a:t>) </a:t>
            </a:r>
          </a:p>
        </p:txBody>
      </p:sp>
      <p:sp>
        <p:nvSpPr>
          <p:cNvPr id="13" name="Prostokąt 12"/>
          <p:cNvSpPr/>
          <p:nvPr/>
        </p:nvSpPr>
        <p:spPr>
          <a:xfrm>
            <a:off x="1000100" y="3714752"/>
            <a:ext cx="193835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pl-PL" dirty="0">
                <a:solidFill>
                  <a:srgbClr val="002060"/>
                </a:solidFill>
                <a:latin typeface="Bookman Old Style" pitchFamily="18" charset="0"/>
              </a:rPr>
              <a:t>Złośnik (</a:t>
            </a:r>
            <a:r>
              <a:rPr lang="pl-PL" dirty="0" err="1">
                <a:solidFill>
                  <a:srgbClr val="002060"/>
                </a:solidFill>
                <a:latin typeface="Bookman Old Style" pitchFamily="18" charset="0"/>
              </a:rPr>
              <a:t>Vixen</a:t>
            </a:r>
            <a:r>
              <a:rPr lang="pl-PL" dirty="0">
                <a:solidFill>
                  <a:srgbClr val="002060"/>
                </a:solidFill>
                <a:latin typeface="Bookman Old Style" pitchFamily="18" charset="0"/>
              </a:rPr>
              <a:t>) </a:t>
            </a:r>
          </a:p>
        </p:txBody>
      </p:sp>
      <p:pic>
        <p:nvPicPr>
          <p:cNvPr id="15363" name="Picture 3" descr="C:\Users\Gosia\Desktop\Mikołaj Clipart\c086f07a9eccaf6b9d2fe6b1ad35afef.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928926" y="1214422"/>
            <a:ext cx="3500462" cy="4929222"/>
          </a:xfrm>
          <a:prstGeom prst="rect">
            <a:avLst/>
          </a:prstGeom>
          <a:noFill/>
        </p:spPr>
      </p:pic>
      <p:sp>
        <p:nvSpPr>
          <p:cNvPr id="15" name="pole tekstowe 14"/>
          <p:cNvSpPr txBox="1"/>
          <p:nvPr/>
        </p:nvSpPr>
        <p:spPr>
          <a:xfrm>
            <a:off x="1643042" y="214290"/>
            <a:ext cx="592935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Imiona Reniferów</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286380" y="1071546"/>
            <a:ext cx="3429024"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400" dirty="0">
                <a:solidFill>
                  <a:srgbClr val="002060"/>
                </a:solidFill>
                <a:latin typeface="Bookman Old Style" pitchFamily="18" charset="0"/>
              </a:rPr>
              <a:t>Kurtka uszyta jest z czerwonego materiału wykończonego białym futerkiem. Zapinana  pod samą szyję na wielkie białe guziki. Rękawy ma wywinięte, obszyte białym futerkiem.</a:t>
            </a:r>
          </a:p>
        </p:txBody>
      </p:sp>
      <p:sp>
        <p:nvSpPr>
          <p:cNvPr id="6" name="pole tekstowe 5"/>
          <p:cNvSpPr txBox="1"/>
          <p:nvPr/>
        </p:nvSpPr>
        <p:spPr>
          <a:xfrm>
            <a:off x="6072198" y="3286124"/>
            <a:ext cx="2928958"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400" dirty="0">
                <a:solidFill>
                  <a:srgbClr val="002060"/>
                </a:solidFill>
                <a:latin typeface="Bookman Old Style" pitchFamily="18" charset="0"/>
              </a:rPr>
              <a:t>Spodnie są również w kolorze czerwonym. Głębokie, wpuszczane kieszenie po bokach, żeby zmieściło się w nich bardzo dużo słodyczy.</a:t>
            </a:r>
          </a:p>
          <a:p>
            <a:pPr algn="ctr"/>
            <a:r>
              <a:rPr lang="pl-PL" sz="1400" dirty="0">
                <a:solidFill>
                  <a:srgbClr val="002060"/>
                </a:solidFill>
                <a:latin typeface="Bookman Old Style" pitchFamily="18" charset="0"/>
              </a:rPr>
              <a:t>W pasie spodnie są zapięte szerokim, czarnym, skórzanym pasem ze złotą sprzączką.</a:t>
            </a:r>
          </a:p>
        </p:txBody>
      </p:sp>
      <p:sp>
        <p:nvSpPr>
          <p:cNvPr id="7" name="pole tekstowe 6"/>
          <p:cNvSpPr txBox="1"/>
          <p:nvPr/>
        </p:nvSpPr>
        <p:spPr>
          <a:xfrm>
            <a:off x="571472" y="1214422"/>
            <a:ext cx="2428892"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400" dirty="0">
                <a:solidFill>
                  <a:srgbClr val="002060"/>
                </a:solidFill>
                <a:latin typeface="Bookman Old Style" pitchFamily="18" charset="0"/>
              </a:rPr>
              <a:t>Czapka ma czerwony kolor i </a:t>
            </a:r>
            <a:r>
              <a:rPr lang="pl-PL" sz="1400" dirty="0" smtClean="0">
                <a:solidFill>
                  <a:srgbClr val="002060"/>
                </a:solidFill>
                <a:latin typeface="Bookman Old Style" pitchFamily="18" charset="0"/>
              </a:rPr>
              <a:t>jest </a:t>
            </a:r>
            <a:r>
              <a:rPr lang="pl-PL" sz="1400" dirty="0">
                <a:solidFill>
                  <a:srgbClr val="002060"/>
                </a:solidFill>
                <a:latin typeface="Bookman Old Style" pitchFamily="18" charset="0"/>
              </a:rPr>
              <a:t>wykończona białym futerkiem. Na końcu przywieszony jest </a:t>
            </a:r>
            <a:r>
              <a:rPr lang="pl-PL" sz="1400" dirty="0" smtClean="0">
                <a:solidFill>
                  <a:srgbClr val="002060"/>
                </a:solidFill>
                <a:latin typeface="Bookman Old Style" pitchFamily="18" charset="0"/>
              </a:rPr>
              <a:t>biały </a:t>
            </a:r>
            <a:r>
              <a:rPr lang="pl-PL" sz="1400" dirty="0">
                <a:solidFill>
                  <a:srgbClr val="002060"/>
                </a:solidFill>
                <a:latin typeface="Bookman Old Style" pitchFamily="18" charset="0"/>
              </a:rPr>
              <a:t>pompon.</a:t>
            </a:r>
          </a:p>
        </p:txBody>
      </p:sp>
      <p:sp>
        <p:nvSpPr>
          <p:cNvPr id="8" name="pole tekstowe 7"/>
          <p:cNvSpPr txBox="1"/>
          <p:nvPr/>
        </p:nvSpPr>
        <p:spPr>
          <a:xfrm>
            <a:off x="357158" y="5072074"/>
            <a:ext cx="250033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400" dirty="0">
                <a:solidFill>
                  <a:srgbClr val="002060"/>
                </a:solidFill>
                <a:latin typeface="Bookman Old Style" pitchFamily="18" charset="0"/>
              </a:rPr>
              <a:t>Buty są wysokie z cholewami także czarne.</a:t>
            </a:r>
          </a:p>
        </p:txBody>
      </p:sp>
      <p:sp>
        <p:nvSpPr>
          <p:cNvPr id="9" name="pole tekstowe 8"/>
          <p:cNvSpPr txBox="1"/>
          <p:nvPr/>
        </p:nvSpPr>
        <p:spPr>
          <a:xfrm>
            <a:off x="285720" y="3286124"/>
            <a:ext cx="2286016"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1400" dirty="0">
                <a:solidFill>
                  <a:srgbClr val="002060"/>
                </a:solidFill>
                <a:latin typeface="Bookman Old Style" pitchFamily="18" charset="0"/>
              </a:rPr>
              <a:t>Włosy, broda i wąsy - muszą być długie i mieć biało-srebrny kolor. </a:t>
            </a:r>
          </a:p>
        </p:txBody>
      </p:sp>
      <p:sp>
        <p:nvSpPr>
          <p:cNvPr id="16" name="Prostokąt 15"/>
          <p:cNvSpPr/>
          <p:nvPr/>
        </p:nvSpPr>
        <p:spPr>
          <a:xfrm>
            <a:off x="3428992" y="5286388"/>
            <a:ext cx="2786082" cy="13573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sz="1400" dirty="0">
                <a:solidFill>
                  <a:srgbClr val="002060"/>
                </a:solidFill>
                <a:latin typeface="Bookman Old Style" pitchFamily="18" charset="0"/>
              </a:rPr>
              <a:t>Worek na prezenty - zrobiony jest z naturalnych materiałów np. juty, który wykończony jest czerwoną taśmą. </a:t>
            </a:r>
          </a:p>
        </p:txBody>
      </p:sp>
      <p:pic>
        <p:nvPicPr>
          <p:cNvPr id="10" name="Picture 2" descr="Santa claus clipart free download happy chinese new year 6 image #13838"/>
          <p:cNvPicPr>
            <a:picLocks noChangeAspect="1" noChangeArrowheads="1"/>
          </p:cNvPicPr>
          <p:nvPr/>
        </p:nvPicPr>
        <p:blipFill>
          <a:blip r:embed="rId2"/>
          <a:srcRect/>
          <a:stretch>
            <a:fillRect/>
          </a:stretch>
        </p:blipFill>
        <p:spPr bwMode="auto">
          <a:xfrm>
            <a:off x="3000364" y="2214554"/>
            <a:ext cx="2928958" cy="2600984"/>
          </a:xfrm>
          <a:prstGeom prst="rect">
            <a:avLst/>
          </a:prstGeom>
          <a:noFill/>
        </p:spPr>
      </p:pic>
      <p:sp>
        <p:nvSpPr>
          <p:cNvPr id="11" name="pole tekstowe 10"/>
          <p:cNvSpPr txBox="1"/>
          <p:nvPr/>
        </p:nvSpPr>
        <p:spPr>
          <a:xfrm>
            <a:off x="285720" y="214290"/>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Jak rozpoznać Świętego Mikołaja?</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1670" y="2071678"/>
            <a:ext cx="4786346" cy="1200329"/>
          </a:xfrm>
          <a:prstGeom prst="rect">
            <a:avLst/>
          </a:prstGeom>
          <a:noFill/>
        </p:spPr>
        <p:txBody>
          <a:bodyPr wrap="square" rtlCol="0">
            <a:spAutoFit/>
          </a:bodyPr>
          <a:lstStyle/>
          <a:p>
            <a:pPr algn="ctr"/>
            <a:r>
              <a:rPr lang="pl-PL" sz="7200" b="1" dirty="0">
                <a:solidFill>
                  <a:srgbClr val="002060"/>
                </a:solidFill>
                <a:latin typeface="Bookman Old Style" pitchFamily="18" charset="0"/>
              </a:rPr>
              <a:t>KONIEC</a:t>
            </a:r>
          </a:p>
        </p:txBody>
      </p:sp>
      <p:sp>
        <p:nvSpPr>
          <p:cNvPr id="3" name="pole tekstowe 2"/>
          <p:cNvSpPr txBox="1"/>
          <p:nvPr/>
        </p:nvSpPr>
        <p:spPr>
          <a:xfrm>
            <a:off x="357158" y="5143512"/>
            <a:ext cx="8429684" cy="307777"/>
          </a:xfrm>
          <a:prstGeom prst="rect">
            <a:avLst/>
          </a:prstGeom>
          <a:noFill/>
        </p:spPr>
        <p:txBody>
          <a:bodyPr wrap="square" rtlCol="0">
            <a:spAutoFit/>
          </a:bodyPr>
          <a:lstStyle/>
          <a:p>
            <a:r>
              <a:rPr lang="pl-PL" sz="1400" dirty="0">
                <a:solidFill>
                  <a:srgbClr val="002060"/>
                </a:solidFill>
                <a:latin typeface="Bookman Old Style" pitchFamily="18" charset="0"/>
              </a:rPr>
              <a:t>Pomysł i opracowanie:  mgr Barbara Laskowska, mgr </a:t>
            </a:r>
            <a:r>
              <a:rPr lang="pl-PL" sz="1400">
                <a:solidFill>
                  <a:srgbClr val="002060"/>
                </a:solidFill>
                <a:latin typeface="Bookman Old Style" pitchFamily="18" charset="0"/>
              </a:rPr>
              <a:t>Natalia </a:t>
            </a:r>
            <a:r>
              <a:rPr lang="pl-PL" sz="1400" smtClean="0">
                <a:solidFill>
                  <a:srgbClr val="002060"/>
                </a:solidFill>
                <a:latin typeface="Bookman Old Style" pitchFamily="18" charset="0"/>
              </a:rPr>
              <a:t>Kupczyńska</a:t>
            </a:r>
            <a:endParaRPr lang="pl-PL" sz="1400" dirty="0">
              <a:solidFill>
                <a:srgbClr val="002060"/>
              </a:solidFill>
              <a:latin typeface="Bookman Old Style" pitchFamily="18" charset="0"/>
            </a:endParaRPr>
          </a:p>
        </p:txBody>
      </p:sp>
      <p:pic>
        <p:nvPicPr>
          <p:cNvPr id="4" name="Ding Dong-spadł już śnieg(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1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0131649"/>
          <p:cNvPicPr>
            <a:picLocks noChangeAspect="1" noChangeArrowheads="1"/>
          </p:cNvPicPr>
          <p:nvPr/>
        </p:nvPicPr>
        <p:blipFill>
          <a:blip r:embed="rId2"/>
          <a:srcRect/>
          <a:stretch>
            <a:fillRect/>
          </a:stretch>
        </p:blipFill>
        <p:spPr bwMode="auto">
          <a:xfrm>
            <a:off x="357158" y="142852"/>
            <a:ext cx="3071834" cy="5414074"/>
          </a:xfrm>
          <a:prstGeom prst="rect">
            <a:avLst/>
          </a:prstGeom>
          <a:noFill/>
          <a:ln w="9525">
            <a:noFill/>
            <a:miter lim="800000"/>
            <a:headEnd/>
            <a:tailEnd/>
          </a:ln>
        </p:spPr>
      </p:pic>
      <p:pic>
        <p:nvPicPr>
          <p:cNvPr id="1027" name="Picture 3" descr="j0090935"/>
          <p:cNvPicPr>
            <a:picLocks noChangeAspect="1" noChangeArrowheads="1"/>
          </p:cNvPicPr>
          <p:nvPr/>
        </p:nvPicPr>
        <p:blipFill>
          <a:blip r:embed="rId3"/>
          <a:srcRect/>
          <a:stretch>
            <a:fillRect/>
          </a:stretch>
        </p:blipFill>
        <p:spPr bwMode="auto">
          <a:xfrm>
            <a:off x="4572000" y="285728"/>
            <a:ext cx="2481262" cy="2662465"/>
          </a:xfrm>
          <a:prstGeom prst="rect">
            <a:avLst/>
          </a:prstGeom>
          <a:noFill/>
          <a:ln w="9525">
            <a:noFill/>
            <a:miter lim="800000"/>
            <a:headEnd/>
            <a:tailEnd/>
          </a:ln>
        </p:spPr>
      </p:pic>
      <p:pic>
        <p:nvPicPr>
          <p:cNvPr id="1028" name="Picture 4" descr="j0092571"/>
          <p:cNvPicPr>
            <a:picLocks noChangeAspect="1" noChangeArrowheads="1"/>
          </p:cNvPicPr>
          <p:nvPr/>
        </p:nvPicPr>
        <p:blipFill>
          <a:blip r:embed="rId4"/>
          <a:srcRect/>
          <a:stretch>
            <a:fillRect/>
          </a:stretch>
        </p:blipFill>
        <p:spPr bwMode="auto">
          <a:xfrm>
            <a:off x="6143636" y="3357562"/>
            <a:ext cx="2676525" cy="3248025"/>
          </a:xfrm>
          <a:prstGeom prst="rect">
            <a:avLst/>
          </a:prstGeom>
          <a:noFill/>
          <a:ln w="9525">
            <a:noFill/>
            <a:miter lim="800000"/>
            <a:headEnd/>
            <a:tailEnd/>
          </a:ln>
        </p:spPr>
      </p:pic>
      <p:sp>
        <p:nvSpPr>
          <p:cNvPr id="7" name="pole tekstowe 6"/>
          <p:cNvSpPr txBox="1"/>
          <p:nvPr/>
        </p:nvSpPr>
        <p:spPr>
          <a:xfrm>
            <a:off x="1785918" y="5929330"/>
            <a:ext cx="400052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2800" b="1" dirty="0">
                <a:solidFill>
                  <a:srgbClr val="002060"/>
                </a:solidFill>
                <a:latin typeface="Bookman Old Style" pitchFamily="18" charset="0"/>
              </a:rPr>
              <a:t>ŚWIĘTY MIKOŁAJ</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357818" y="1102038"/>
            <a:ext cx="285752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sz="2800" dirty="0">
                <a:solidFill>
                  <a:srgbClr val="002060"/>
                </a:solidFill>
                <a:latin typeface="Bookman Old Style" pitchFamily="18" charset="0"/>
              </a:rPr>
              <a:t>6 XII</a:t>
            </a:r>
          </a:p>
          <a:p>
            <a:pPr algn="ctr"/>
            <a:r>
              <a:rPr lang="pl-PL" sz="2800" dirty="0">
                <a:solidFill>
                  <a:srgbClr val="002060"/>
                </a:solidFill>
                <a:latin typeface="Bookman Old Style" pitchFamily="18" charset="0"/>
              </a:rPr>
              <a:t>MIKOŁAJKI</a:t>
            </a:r>
          </a:p>
        </p:txBody>
      </p:sp>
      <p:sp>
        <p:nvSpPr>
          <p:cNvPr id="4" name="pole tekstowe 3"/>
          <p:cNvSpPr txBox="1"/>
          <p:nvPr/>
        </p:nvSpPr>
        <p:spPr>
          <a:xfrm>
            <a:off x="4643438" y="3284984"/>
            <a:ext cx="4286280" cy="3005182"/>
          </a:xfrm>
          <a:prstGeom prst="rect">
            <a:avLst/>
          </a:prstGeom>
          <a:noFill/>
        </p:spPr>
        <p:txBody>
          <a:bodyPr wrap="square" rtlCol="0">
            <a:spAutoFit/>
          </a:bodyPr>
          <a:lstStyle/>
          <a:p>
            <a:pPr algn="ctr">
              <a:lnSpc>
                <a:spcPct val="150000"/>
              </a:lnSpc>
            </a:pPr>
            <a:r>
              <a:rPr lang="pl-PL" sz="1600" dirty="0">
                <a:solidFill>
                  <a:srgbClr val="002060"/>
                </a:solidFill>
                <a:latin typeface="Bookman Old Style" pitchFamily="18" charset="0"/>
              </a:rPr>
              <a:t>Na tę datę czekają dzieci na całym świecie, to dzień imienin Mikołaja. Wtedy to mężczyzna z siwą brodą, ubrany cały na czerwono, obdarowuje grzeczne dzieci prezentami, a niegrzeczne rózgami. Dzień Świętego Mikołaja jest obchodzony u nas tradycyjnie 6 grudnia jako wspomnienie świętego Mikołaja, biskupa z Miry. </a:t>
            </a:r>
          </a:p>
        </p:txBody>
      </p:sp>
      <p:pic>
        <p:nvPicPr>
          <p:cNvPr id="21506" name="Picture 2" descr="Mikołaj ze Strażakami i Biblioteką - Miejska i Powiatowa Biblioteka  Publiczna im. Ryszarda Kincla w Raciborzu"/>
          <p:cNvPicPr>
            <a:picLocks noChangeAspect="1" noChangeArrowheads="1"/>
          </p:cNvPicPr>
          <p:nvPr/>
        </p:nvPicPr>
        <p:blipFill>
          <a:blip r:embed="rId2"/>
          <a:srcRect l="9090"/>
          <a:stretch>
            <a:fillRect/>
          </a:stretch>
        </p:blipFill>
        <p:spPr bwMode="auto">
          <a:xfrm>
            <a:off x="285720" y="2000240"/>
            <a:ext cx="4071966" cy="4683654"/>
          </a:xfrm>
          <a:prstGeom prst="rect">
            <a:avLst/>
          </a:prstGeom>
          <a:noFill/>
        </p:spPr>
      </p:pic>
      <p:sp>
        <p:nvSpPr>
          <p:cNvPr id="5" name="pole tekstowe 4"/>
          <p:cNvSpPr txBox="1"/>
          <p:nvPr/>
        </p:nvSpPr>
        <p:spPr>
          <a:xfrm>
            <a:off x="285720" y="348883"/>
            <a:ext cx="3929090" cy="1707262"/>
          </a:xfrm>
          <a:prstGeom prst="rect">
            <a:avLst/>
          </a:prstGeom>
          <a:noFill/>
        </p:spPr>
        <p:txBody>
          <a:bodyPr wrap="square" rtlCol="0">
            <a:spAutoFit/>
          </a:bodyPr>
          <a:lstStyle/>
          <a:p>
            <a:pPr algn="ctr">
              <a:lnSpc>
                <a:spcPct val="150000"/>
              </a:lnSpc>
            </a:pPr>
            <a:r>
              <a:rPr lang="pl-PL" dirty="0">
                <a:solidFill>
                  <a:srgbClr val="002060"/>
                </a:solidFill>
                <a:latin typeface="Bookman Old Style" pitchFamily="18" charset="0"/>
              </a:rPr>
              <a:t>Pierwsze Mikołajki obchodzono 6 grudnia w 1804 roku. Grzeczne dzieci dostawały wtedy pierniki, jabłka oraz orzechy.</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728" y="285728"/>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LEGENDA O ŚWIĘTYM MIKOŁAJU</a:t>
            </a:r>
          </a:p>
        </p:txBody>
      </p:sp>
      <p:sp>
        <p:nvSpPr>
          <p:cNvPr id="4" name="pole tekstowe 3"/>
          <p:cNvSpPr txBox="1"/>
          <p:nvPr/>
        </p:nvSpPr>
        <p:spPr>
          <a:xfrm>
            <a:off x="357158"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Dawno, dawno temu, kiedy na świecie nie było jeszcze naszych dziadków, a nawet praprapradziadków, w miejscu gdzie dzisiaj znajduje się Turcja urodził się chłopiec. Rodzice dali mu imię Nikolas, czyli Mikołaj.</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5" name="Picture 2" descr="Baby boy clipart. Free download transparent .PNG | Creazilla"/>
          <p:cNvPicPr>
            <a:picLocks noChangeAspect="1" noChangeArrowheads="1"/>
          </p:cNvPicPr>
          <p:nvPr/>
        </p:nvPicPr>
        <p:blipFill>
          <a:blip r:embed="rId2"/>
          <a:srcRect/>
          <a:stretch>
            <a:fillRect/>
          </a:stretch>
        </p:blipFill>
        <p:spPr bwMode="auto">
          <a:xfrm>
            <a:off x="1428728" y="4071942"/>
            <a:ext cx="1857388" cy="2362338"/>
          </a:xfrm>
          <a:prstGeom prst="rect">
            <a:avLst/>
          </a:prstGeom>
          <a:noFill/>
        </p:spPr>
      </p:pic>
      <p:sp>
        <p:nvSpPr>
          <p:cNvPr id="6" name="pole tekstowe 5"/>
          <p:cNvSpPr txBox="1"/>
          <p:nvPr/>
        </p:nvSpPr>
        <p:spPr>
          <a:xfrm>
            <a:off x="4786314"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Mikołaj wyrósł na bardzo wrażliwe dziecko – przejmował się nieszczęściem i biedą innych</a:t>
            </a:r>
            <a:r>
              <a:rPr lang="pl-PL" sz="2000" dirty="0">
                <a:latin typeface="Comic Sans MS" pitchFamily="66" charset="0"/>
              </a:rPr>
              <a:t>.</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2" name="Picture 2" descr="The Economics of Divorce | Mr. Money Mustache"/>
          <p:cNvPicPr>
            <a:picLocks noChangeAspect="1" noChangeArrowheads="1"/>
          </p:cNvPicPr>
          <p:nvPr/>
        </p:nvPicPr>
        <p:blipFill>
          <a:blip r:embed="rId3"/>
          <a:srcRect/>
          <a:stretch>
            <a:fillRect/>
          </a:stretch>
        </p:blipFill>
        <p:spPr bwMode="auto">
          <a:xfrm>
            <a:off x="5572132" y="3643314"/>
            <a:ext cx="2714612" cy="27146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728" y="285728"/>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LEGENDA O ŚWIĘTYM MIKOŁAJU</a:t>
            </a:r>
          </a:p>
        </p:txBody>
      </p:sp>
      <p:sp>
        <p:nvSpPr>
          <p:cNvPr id="4" name="pole tekstowe 3"/>
          <p:cNvSpPr txBox="1"/>
          <p:nvPr/>
        </p:nvSpPr>
        <p:spPr>
          <a:xfrm>
            <a:off x="357158"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Gdy był starszym chłopcem zrezygnował z wszelkich przyjemności i poświęcił się Bogu. Był jego pomocnikiem na ziemi i wspierał dobre uczynki.</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sp>
        <p:nvSpPr>
          <p:cNvPr id="6" name="pole tekstowe 5"/>
          <p:cNvSpPr txBox="1"/>
          <p:nvPr/>
        </p:nvSpPr>
        <p:spPr>
          <a:xfrm>
            <a:off x="4786314"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Pewnego dnia rodzice Mikołaja zmarli, a on odziedziczył wielki majątek.</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24578" name="Picture 2" descr="TOMASZ APOSTOŁ - Ułóż Puzzle Online za darmo na Puzzle Factory"/>
          <p:cNvPicPr>
            <a:picLocks noChangeAspect="1" noChangeArrowheads="1"/>
          </p:cNvPicPr>
          <p:nvPr/>
        </p:nvPicPr>
        <p:blipFill>
          <a:blip r:embed="rId2">
            <a:clrChange>
              <a:clrFrom>
                <a:srgbClr val="FDF9FA"/>
              </a:clrFrom>
              <a:clrTo>
                <a:srgbClr val="FDF9FA">
                  <a:alpha val="0"/>
                </a:srgbClr>
              </a:clrTo>
            </a:clrChange>
          </a:blip>
          <a:srcRect/>
          <a:stretch>
            <a:fillRect/>
          </a:stretch>
        </p:blipFill>
        <p:spPr bwMode="auto">
          <a:xfrm>
            <a:off x="1071538" y="3500438"/>
            <a:ext cx="2728905" cy="2886210"/>
          </a:xfrm>
          <a:prstGeom prst="rect">
            <a:avLst/>
          </a:prstGeom>
          <a:noFill/>
        </p:spPr>
      </p:pic>
      <p:pic>
        <p:nvPicPr>
          <p:cNvPr id="25602" name="Picture 2" descr="Best HD Clip Art Cartoon Coins Vector File Free » Free Vector Art, Images,  Graphics &amp; Clipart"/>
          <p:cNvPicPr>
            <a:picLocks noChangeAspect="1" noChangeArrowheads="1"/>
          </p:cNvPicPr>
          <p:nvPr/>
        </p:nvPicPr>
        <p:blipFill>
          <a:blip r:embed="rId3">
            <a:clrChange>
              <a:clrFrom>
                <a:srgbClr val="F4E4D4"/>
              </a:clrFrom>
              <a:clrTo>
                <a:srgbClr val="F4E4D4">
                  <a:alpha val="0"/>
                </a:srgbClr>
              </a:clrTo>
            </a:clrChange>
          </a:blip>
          <a:srcRect l="12600" t="2083" r="10659" b="8951"/>
          <a:stretch>
            <a:fillRect/>
          </a:stretch>
        </p:blipFill>
        <p:spPr bwMode="auto">
          <a:xfrm>
            <a:off x="5572132" y="3000372"/>
            <a:ext cx="2571768" cy="32199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728" y="285728"/>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dirty="0">
                <a:solidFill>
                  <a:srgbClr val="002060"/>
                </a:solidFill>
                <a:latin typeface="Bookman Old Style" pitchFamily="18" charset="0"/>
              </a:rPr>
              <a:t>LEGENDA O ŚWIĘTYM MIKOŁAJU</a:t>
            </a:r>
          </a:p>
        </p:txBody>
      </p:sp>
      <p:sp>
        <p:nvSpPr>
          <p:cNvPr id="4" name="pole tekstowe 3"/>
          <p:cNvSpPr txBox="1"/>
          <p:nvPr/>
        </p:nvSpPr>
        <p:spPr>
          <a:xfrm>
            <a:off x="357158"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Mógł sobie za te pieniądze kupić co tylko chciał, ale zamiast tego oddał bogactwo biednym i potrzebującym ludziom.</a:t>
            </a:r>
          </a:p>
          <a:p>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sp>
        <p:nvSpPr>
          <p:cNvPr id="6" name="pole tekstowe 5"/>
          <p:cNvSpPr txBox="1"/>
          <p:nvPr/>
        </p:nvSpPr>
        <p:spPr>
          <a:xfrm>
            <a:off x="4786314"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Podarował pieniądze dla trzech biednych panien, aby mogły wyjść za mąż.</a:t>
            </a:r>
          </a:p>
          <a:p>
            <a:pPr algn="ctr"/>
            <a:endParaRPr lang="pl-PL" sz="2000" dirty="0">
              <a:solidFill>
                <a:srgbClr val="002060"/>
              </a:solidFill>
              <a:latin typeface="Bookman Old Style" pitchFamily="18"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39938" name="Picture 2" descr="Coins in a rag bag | Free vector image in AI and EPS format, Creative  Commons license."/>
          <p:cNvPicPr>
            <a:picLocks noChangeAspect="1" noChangeArrowheads="1"/>
          </p:cNvPicPr>
          <p:nvPr/>
        </p:nvPicPr>
        <p:blipFill>
          <a:blip r:embed="rId2">
            <a:clrChange>
              <a:clrFrom>
                <a:srgbClr val="FFFFFF"/>
              </a:clrFrom>
              <a:clrTo>
                <a:srgbClr val="FFFFFF">
                  <a:alpha val="0"/>
                </a:srgbClr>
              </a:clrTo>
            </a:clrChange>
          </a:blip>
          <a:srcRect l="10045" r="6249" b="12946"/>
          <a:stretch>
            <a:fillRect/>
          </a:stretch>
        </p:blipFill>
        <p:spPr bwMode="auto">
          <a:xfrm>
            <a:off x="1071538" y="3500438"/>
            <a:ext cx="2500330" cy="2857520"/>
          </a:xfrm>
          <a:prstGeom prst="rect">
            <a:avLst/>
          </a:prstGeom>
          <a:noFill/>
        </p:spPr>
      </p:pic>
      <p:pic>
        <p:nvPicPr>
          <p:cNvPr id="2" name="Picture 2" descr="Cute Princess Shirts for $9.95! - Saving by Design | Kawaii disney, All  disney princesses, Cute disney"/>
          <p:cNvPicPr>
            <a:picLocks noChangeAspect="1" noChangeArrowheads="1"/>
          </p:cNvPicPr>
          <p:nvPr/>
        </p:nvPicPr>
        <p:blipFill>
          <a:blip r:embed="rId3">
            <a:clrChange>
              <a:clrFrom>
                <a:srgbClr val="FFFFFF"/>
              </a:clrFrom>
              <a:clrTo>
                <a:srgbClr val="FFFFFF">
                  <a:alpha val="0"/>
                </a:srgbClr>
              </a:clrTo>
            </a:clrChange>
          </a:blip>
          <a:srcRect l="29136" t="75500" r="51439" b="2000"/>
          <a:stretch>
            <a:fillRect/>
          </a:stretch>
        </p:blipFill>
        <p:spPr bwMode="auto">
          <a:xfrm>
            <a:off x="6357950" y="4143380"/>
            <a:ext cx="1071570" cy="1643074"/>
          </a:xfrm>
          <a:prstGeom prst="rect">
            <a:avLst/>
          </a:prstGeom>
          <a:noFill/>
        </p:spPr>
      </p:pic>
      <p:pic>
        <p:nvPicPr>
          <p:cNvPr id="39940" name="Picture 4" descr="Cute Princess Shirts for $9.95! - Saving by Design | Kawaii disney, All  disney princesses, Cute disney"/>
          <p:cNvPicPr>
            <a:picLocks noChangeAspect="1" noChangeArrowheads="1"/>
          </p:cNvPicPr>
          <p:nvPr/>
        </p:nvPicPr>
        <p:blipFill>
          <a:blip r:embed="rId3">
            <a:clrChange>
              <a:clrFrom>
                <a:srgbClr val="FFFFFF"/>
              </a:clrFrom>
              <a:clrTo>
                <a:srgbClr val="FFFFFF">
                  <a:alpha val="0"/>
                </a:srgbClr>
              </a:clrTo>
            </a:clrChange>
          </a:blip>
          <a:srcRect l="31295" t="48913" r="52518" b="26087"/>
          <a:stretch>
            <a:fillRect/>
          </a:stretch>
        </p:blipFill>
        <p:spPr bwMode="auto">
          <a:xfrm>
            <a:off x="6929454" y="3000372"/>
            <a:ext cx="1071570" cy="1928826"/>
          </a:xfrm>
          <a:prstGeom prst="rect">
            <a:avLst/>
          </a:prstGeom>
          <a:noFill/>
        </p:spPr>
      </p:pic>
      <p:pic>
        <p:nvPicPr>
          <p:cNvPr id="9" name="Picture 4" descr="Cute Princess Shirts for $9.95! - Saving by Design | Kawaii disney, All  disney princesses, Cute disney"/>
          <p:cNvPicPr>
            <a:picLocks noChangeAspect="1" noChangeArrowheads="1"/>
          </p:cNvPicPr>
          <p:nvPr/>
        </p:nvPicPr>
        <p:blipFill>
          <a:blip r:embed="rId3">
            <a:clrChange>
              <a:clrFrom>
                <a:srgbClr val="FFFFFF"/>
              </a:clrFrom>
              <a:clrTo>
                <a:srgbClr val="FFFFFF">
                  <a:alpha val="0"/>
                </a:srgbClr>
              </a:clrTo>
            </a:clrChange>
          </a:blip>
          <a:srcRect l="9712" t="48913" r="71943" b="26087"/>
          <a:stretch>
            <a:fillRect/>
          </a:stretch>
        </p:blipFill>
        <p:spPr bwMode="auto">
          <a:xfrm>
            <a:off x="7715272" y="4071942"/>
            <a:ext cx="1214446" cy="1928826"/>
          </a:xfrm>
          <a:prstGeom prst="rect">
            <a:avLst/>
          </a:prstGeom>
          <a:noFill/>
        </p:spPr>
      </p:pic>
      <p:pic>
        <p:nvPicPr>
          <p:cNvPr id="10" name="Picture 2" descr="Coins in a rag bag | Free vector image in AI and EPS format, Creative  Commons license."/>
          <p:cNvPicPr>
            <a:picLocks noChangeAspect="1" noChangeArrowheads="1"/>
          </p:cNvPicPr>
          <p:nvPr/>
        </p:nvPicPr>
        <p:blipFill>
          <a:blip r:embed="rId2">
            <a:clrChange>
              <a:clrFrom>
                <a:srgbClr val="FFFFFF"/>
              </a:clrFrom>
              <a:clrTo>
                <a:srgbClr val="FFFFFF">
                  <a:alpha val="0"/>
                </a:srgbClr>
              </a:clrTo>
            </a:clrChange>
          </a:blip>
          <a:srcRect l="10045" r="6249" b="12946"/>
          <a:stretch>
            <a:fillRect/>
          </a:stretch>
        </p:blipFill>
        <p:spPr bwMode="auto">
          <a:xfrm>
            <a:off x="5000628" y="3714752"/>
            <a:ext cx="1312673" cy="15001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11560" y="764704"/>
            <a:ext cx="5112568" cy="5940088"/>
          </a:xfrm>
          <a:prstGeom prst="rect">
            <a:avLst/>
          </a:prstGeom>
          <a:noFill/>
        </p:spPr>
        <p:txBody>
          <a:bodyPr wrap="square" rtlCol="0">
            <a:spAutoFit/>
          </a:bodyPr>
          <a:lstStyle/>
          <a:p>
            <a:r>
              <a:rPr lang="pl-PL" sz="2000" dirty="0">
                <a:latin typeface="Bookman Old Style" pitchFamily="18" charset="0"/>
              </a:rPr>
              <a:t>Pewnego dnia spacerujący Mikołaj spotkał biednego chłopa. Podczas rozmowy mężczyzna pożalił się Mikołajowi, że ma trzy piękne córki, ale nie może ich wydać za mąż, bo nie stać go na wiano.  </a:t>
            </a:r>
          </a:p>
          <a:p>
            <a:r>
              <a:rPr lang="pl-PL" sz="2000" dirty="0">
                <a:latin typeface="Bookman Old Style" pitchFamily="18" charset="0"/>
              </a:rPr>
              <a:t>Mikołajowi zrobiło się go bardzo żal. Po powrocie do domu długo o tym myślał i postanowił mu pomóc. Przygotował trzy woreczki z pieniędzmi i wybrał się do chłopa. Ponieważ było już późno wszyscy spali i drzwi były zamknięte. Mikołaj wszedł więc na dach i przez otwór w kominie wrzucił woreczki, które wpadły do suszących się na kominku dziewczęcych skarpet.  Nazajutrz rano radość była ogromna, a życie małżeńskie wszystkich córek ułożyło się wspaniale.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772816"/>
            <a:ext cx="3056182" cy="332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9719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728" y="285728"/>
            <a:ext cx="628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2800">
                <a:solidFill>
                  <a:srgbClr val="002060"/>
                </a:solidFill>
                <a:latin typeface="Bookman Old Style" pitchFamily="18" charset="0"/>
              </a:rPr>
              <a:t>LEGENDA </a:t>
            </a:r>
            <a:r>
              <a:rPr lang="pl-PL" sz="2800" dirty="0">
                <a:solidFill>
                  <a:srgbClr val="002060"/>
                </a:solidFill>
                <a:latin typeface="Bookman Old Style" pitchFamily="18" charset="0"/>
              </a:rPr>
              <a:t>O ŚWIĘTYM MIKOŁAJU</a:t>
            </a:r>
          </a:p>
        </p:txBody>
      </p:sp>
      <p:sp>
        <p:nvSpPr>
          <p:cNvPr id="6" name="pole tekstowe 5"/>
          <p:cNvSpPr txBox="1"/>
          <p:nvPr/>
        </p:nvSpPr>
        <p:spPr>
          <a:xfrm>
            <a:off x="357158"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Po pewnym czasie dobroć Mikołaja została doceniona. Został wybrany biskupem miasta Miry. Swoją pobożnością, łagodnością i dobrocią zdobył sobie serca mieszkańców.</a:t>
            </a: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7" name="Picture 4" descr="Christmas Character Sinterklaas cartoon Royalty Free Vector"/>
          <p:cNvPicPr>
            <a:picLocks noChangeAspect="1" noChangeArrowheads="1"/>
          </p:cNvPicPr>
          <p:nvPr/>
        </p:nvPicPr>
        <p:blipFill>
          <a:blip r:embed="rId2" cstate="print">
            <a:clrChange>
              <a:clrFrom>
                <a:srgbClr val="FFFFFF"/>
              </a:clrFrom>
              <a:clrTo>
                <a:srgbClr val="FFFFFF">
                  <a:alpha val="0"/>
                </a:srgbClr>
              </a:clrTo>
            </a:clrChange>
          </a:blip>
          <a:srcRect l="15609" r="17156" b="8256"/>
          <a:stretch>
            <a:fillRect/>
          </a:stretch>
        </p:blipFill>
        <p:spPr bwMode="auto">
          <a:xfrm>
            <a:off x="1357290" y="3643314"/>
            <a:ext cx="2143140" cy="2786082"/>
          </a:xfrm>
          <a:prstGeom prst="rect">
            <a:avLst/>
          </a:prstGeom>
          <a:noFill/>
        </p:spPr>
      </p:pic>
      <p:sp>
        <p:nvSpPr>
          <p:cNvPr id="8" name="pole tekstowe 7"/>
          <p:cNvSpPr txBox="1"/>
          <p:nvPr/>
        </p:nvSpPr>
        <p:spPr>
          <a:xfrm>
            <a:off x="4643438" y="1000108"/>
            <a:ext cx="407196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l-PL" sz="2000" dirty="0">
              <a:latin typeface="Comic Sans MS" pitchFamily="66" charset="0"/>
            </a:endParaRPr>
          </a:p>
          <a:p>
            <a:pPr algn="ctr"/>
            <a:r>
              <a:rPr lang="pl-PL" sz="2000" dirty="0">
                <a:solidFill>
                  <a:srgbClr val="002060"/>
                </a:solidFill>
                <a:latin typeface="Bookman Old Style" pitchFamily="18" charset="0"/>
              </a:rPr>
              <a:t>Dokonywał też wielu cudownych rzeczy, których nie potrafiłby zrobić zwykły człowiek. Uprosił o łaskę Cesarza Konstatyna dla trzech skazanych na karę śmierci młodzieńców.</a:t>
            </a:r>
          </a:p>
          <a:p>
            <a:pPr algn="ctr"/>
            <a:endParaRPr lang="pl-PL" sz="2000" dirty="0">
              <a:solidFill>
                <a:srgbClr val="002060"/>
              </a:solidFill>
              <a:latin typeface="Bookman Old Style" pitchFamily="18"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a:p>
            <a:pPr algn="ctr"/>
            <a:endParaRPr lang="pl-PL" sz="2000" dirty="0">
              <a:latin typeface="Comic Sans MS" pitchFamily="66" charset="0"/>
            </a:endParaRPr>
          </a:p>
        </p:txBody>
      </p:sp>
      <p:pic>
        <p:nvPicPr>
          <p:cNvPr id="1026" name="Picture 2" descr="Więzień, skazaniec, więzienie, więzienie, domownik. Przemysł, piktogram,  bojowy, wizyta, inspektor, komplet, ludzki, inmates"/>
          <p:cNvPicPr>
            <a:picLocks noChangeAspect="1" noChangeArrowheads="1"/>
          </p:cNvPicPr>
          <p:nvPr/>
        </p:nvPicPr>
        <p:blipFill>
          <a:blip r:embed="rId3"/>
          <a:srcRect b="11082"/>
          <a:stretch>
            <a:fillRect/>
          </a:stretch>
        </p:blipFill>
        <p:spPr bwMode="auto">
          <a:xfrm>
            <a:off x="5643570" y="4071942"/>
            <a:ext cx="2357454" cy="221457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1141</Words>
  <Application>Microsoft Office PowerPoint</Application>
  <PresentationFormat>Pokaz na ekranie (4:3)</PresentationFormat>
  <Paragraphs>215</Paragraphs>
  <Slides>22</Slides>
  <Notes>0</Notes>
  <HiddenSlides>0</HiddenSlides>
  <MMClips>1</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Gosia</dc:creator>
  <cp:lastModifiedBy>BARBARA</cp:lastModifiedBy>
  <cp:revision>156</cp:revision>
  <dcterms:created xsi:type="dcterms:W3CDTF">2020-11-10T11:09:25Z</dcterms:created>
  <dcterms:modified xsi:type="dcterms:W3CDTF">2024-02-01T13:05:12Z</dcterms:modified>
</cp:coreProperties>
</file>